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5"/>
  </p:notesMasterIdLst>
  <p:sldIdLst>
    <p:sldId id="256" r:id="rId2"/>
    <p:sldId id="257" r:id="rId3"/>
    <p:sldId id="258" r:id="rId4"/>
    <p:sldId id="265" r:id="rId5"/>
    <p:sldId id="261" r:id="rId6"/>
    <p:sldId id="267" r:id="rId7"/>
    <p:sldId id="266" r:id="rId8"/>
    <p:sldId id="268" r:id="rId9"/>
    <p:sldId id="270" r:id="rId10"/>
    <p:sldId id="271" r:id="rId11"/>
    <p:sldId id="269" r:id="rId12"/>
    <p:sldId id="272" r:id="rId13"/>
    <p:sldId id="273" r:id="rId14"/>
  </p:sldIdLst>
  <p:sldSz cx="9144000" cy="6858000" type="screen4x3"/>
  <p:notesSz cx="6946900" cy="928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CFD5"/>
    <a:srgbClr val="969696"/>
    <a:srgbClr val="C0C0C0"/>
    <a:srgbClr val="ACA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9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l" defTabSz="927100">
              <a:defRPr sz="1200"/>
            </a:lvl1pPr>
          </a:lstStyle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l" defTabSz="927100">
              <a:defRPr sz="1200"/>
            </a:lvl1pPr>
          </a:lstStyle>
          <a:p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E6E0DFD1-2D27-447C-8A56-1450D483F4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1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710349-8EFB-4FDC-97AE-ECE62808E093}" type="slidenum">
              <a:rPr lang="en-US"/>
              <a:pPr/>
              <a:t>2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Insert a map of your country.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7060AC-5C36-44A1-9D3C-9D859402BE89}" type="slidenum">
              <a:rPr lang="en-US"/>
              <a:pPr/>
              <a:t>3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Insert a picture of one of the geographic features of your country.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F3523F-014A-45BE-98F6-9578C87AE703}" type="slidenum">
              <a:rPr lang="en-US"/>
              <a:pPr/>
              <a:t>5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sz="2400"/>
              <a:t>Insert a picture illustrating a season in your country.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257" name="Picture 177" descr="csk_biorep_page1IMAG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8538" y="3176588"/>
            <a:ext cx="6459537" cy="2074862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0" y="296863"/>
            <a:ext cx="5629275" cy="1368425"/>
          </a:xfrm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6254" name="Rectangle 17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255" name="Rectangle 17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256" name="Rectangle 17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9457954-2762-42DB-8FC3-C980312CED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A1FE7-41E2-4B53-83CB-28E1587F2D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6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8975" y="225425"/>
            <a:ext cx="1709738" cy="5975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8175" y="225425"/>
            <a:ext cx="4978400" cy="5975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DDC92-7A19-4E01-97FA-F04B516CAA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95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175" y="225425"/>
            <a:ext cx="6840538" cy="1008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08175" y="1449388"/>
            <a:ext cx="3343275" cy="4751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403850" y="1449388"/>
            <a:ext cx="3344863" cy="4751387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1800" y="6308725"/>
            <a:ext cx="1838325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76488" y="6308725"/>
            <a:ext cx="4314825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43713" y="6308725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63E89D50-C1DA-477D-8DD1-C9A6E416AE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61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175" y="225425"/>
            <a:ext cx="6840538" cy="1008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08175" y="1449388"/>
            <a:ext cx="6840538" cy="2298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8175" y="3900488"/>
            <a:ext cx="6840538" cy="2300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1800" y="6308725"/>
            <a:ext cx="1838325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76488" y="6308725"/>
            <a:ext cx="4314825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43713" y="6308725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CEF472B3-A8B7-47E6-B979-2BE8ED4531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7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A9741-E201-48AF-AB9A-67D3A7E7EF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31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3E13B-56FD-4CC5-BE8B-D8813C3F68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7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8175" y="1449388"/>
            <a:ext cx="3343275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3850" y="1449388"/>
            <a:ext cx="3344863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9D77C-C89B-452F-99BF-5B26401D5A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59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E9B17-B4C7-4A97-BF89-27A28827A3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16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DEDD6-8B72-4682-BAD0-2987434C5E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6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D0A0C-0DEC-4313-A385-4C297C06DA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41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2A2A5-BFB2-45BF-A863-BFEBF3D1D0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32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C843D-8F85-482E-88F4-CF13D6FD5E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38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94" name="Picture 166" descr="csk_biorep_page2IMAGE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25425"/>
            <a:ext cx="6840538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449388"/>
            <a:ext cx="6840538" cy="475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08725"/>
            <a:ext cx="183832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9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76488" y="6308725"/>
            <a:ext cx="431482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3713" y="6308725"/>
            <a:ext cx="190500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+mn-lt"/>
              </a:defRPr>
            </a:lvl1pPr>
          </a:lstStyle>
          <a:p>
            <a:fld id="{B5BE0C9E-F1BF-4949-A46B-00A69F8430A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hdr="0" ftr="0" dt="0"/>
  <p:txStyles>
    <p:titleStyle>
      <a:lvl1pPr algn="l" rtl="1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357438" y="1728788"/>
            <a:ext cx="6459537" cy="2074862"/>
          </a:xfrm>
        </p:spPr>
        <p:txBody>
          <a:bodyPr/>
          <a:lstStyle/>
          <a:p>
            <a:pPr algn="ctr" rtl="0"/>
            <a:r>
              <a:rPr lang="ar-EG" sz="6600" dirty="0" smtClean="0"/>
              <a:t>كربوهيدرات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EG" dirty="0" smtClean="0"/>
              <a:t>لطلاب</a:t>
            </a:r>
            <a:br>
              <a:rPr lang="ar-EG" dirty="0" smtClean="0"/>
            </a:br>
            <a:r>
              <a:rPr lang="ar-EG" sz="3600" dirty="0" smtClean="0"/>
              <a:t> الفرقة الرابعة </a:t>
            </a:r>
            <a:r>
              <a:rPr lang="ar-EG" sz="3600" dirty="0" err="1" smtClean="0"/>
              <a:t>اساسى</a:t>
            </a:r>
            <a:r>
              <a:rPr lang="ar-EG" sz="3600" dirty="0" smtClean="0"/>
              <a:t> علوم</a:t>
            </a:r>
            <a:br>
              <a:rPr lang="ar-EG" sz="3600" dirty="0" smtClean="0"/>
            </a:br>
            <a:r>
              <a:rPr lang="ar-EG" sz="3600" dirty="0" smtClean="0"/>
              <a:t>المحاضرة 1</a:t>
            </a:r>
            <a:endParaRPr lang="en-US" dirty="0"/>
          </a:p>
        </p:txBody>
      </p:sp>
      <p:pic>
        <p:nvPicPr>
          <p:cNvPr id="1026" name="Picture 7" descr="Description: F:\omar phd 30-4-2010\univ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303494"/>
            <a:ext cx="1766897" cy="221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457954-2762-42DB-8FC3-C980312CEDA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00100" y="4152900"/>
            <a:ext cx="7810500" cy="11695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EG" sz="2800" b="1" dirty="0" smtClean="0"/>
              <a:t>إعداد الدكتور / عمرو حسن مصطفى</a:t>
            </a:r>
          </a:p>
          <a:p>
            <a:r>
              <a:rPr lang="ar-EG" sz="2800" b="1" dirty="0" smtClean="0"/>
              <a:t>استاذ مساعد الكيمياء العضوية </a:t>
            </a:r>
            <a:endParaRPr lang="ar-EG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0A0C-0DEC-4313-A385-4C297C06DA1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397628"/>
            <a:ext cx="8750300" cy="67403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EG" b="1" dirty="0" smtClean="0"/>
              <a:t>والان </a:t>
            </a:r>
            <a:r>
              <a:rPr lang="ar-EG" b="1" dirty="0" err="1" smtClean="0"/>
              <a:t>اى</a:t>
            </a:r>
            <a:r>
              <a:rPr lang="ar-EG" b="1" dirty="0" smtClean="0"/>
              <a:t> من السكريات الاحادية يمكنه ان </a:t>
            </a:r>
            <a:r>
              <a:rPr lang="ar-EG" b="1" dirty="0" err="1" smtClean="0"/>
              <a:t>ياخذ</a:t>
            </a:r>
            <a:r>
              <a:rPr lang="ar-EG" b="1" dirty="0" smtClean="0"/>
              <a:t> الشكل الحلقى:</a:t>
            </a:r>
          </a:p>
          <a:p>
            <a:pPr algn="just" rtl="1"/>
            <a:r>
              <a:rPr lang="ar-EG" dirty="0" smtClean="0"/>
              <a:t>نجد ان اغلب الاشكال الحلقية المتاحة للسكريات الاحادية </a:t>
            </a:r>
            <a:r>
              <a:rPr lang="ar-EG" dirty="0" err="1" smtClean="0"/>
              <a:t>هى</a:t>
            </a:r>
            <a:r>
              <a:rPr lang="ar-EG" dirty="0" smtClean="0"/>
              <a:t> الشكل </a:t>
            </a:r>
            <a:r>
              <a:rPr lang="ar-EG" b="1" dirty="0" err="1" smtClean="0"/>
              <a:t>الخماسى</a:t>
            </a:r>
            <a:r>
              <a:rPr lang="ar-EG" dirty="0" smtClean="0"/>
              <a:t> والشكل </a:t>
            </a:r>
            <a:r>
              <a:rPr lang="ar-EG" b="1" dirty="0" err="1" smtClean="0"/>
              <a:t>السداسى</a:t>
            </a:r>
            <a:r>
              <a:rPr lang="ar-EG" dirty="0" smtClean="0"/>
              <a:t>.</a:t>
            </a:r>
          </a:p>
          <a:p>
            <a:pPr rtl="1"/>
            <a:r>
              <a:rPr lang="ar-EG" dirty="0" smtClean="0"/>
              <a:t> </a:t>
            </a:r>
            <a:r>
              <a:rPr lang="ar-EG" b="1" dirty="0" smtClean="0"/>
              <a:t> </a:t>
            </a:r>
          </a:p>
          <a:p>
            <a:pPr rtl="1"/>
            <a:r>
              <a:rPr lang="ar-SA" dirty="0"/>
              <a:t>فيوران  (</a:t>
            </a:r>
            <a:r>
              <a:rPr lang="en-US" dirty="0"/>
              <a:t>Furan</a:t>
            </a:r>
            <a:r>
              <a:rPr lang="ar-SA" dirty="0"/>
              <a:t>)       </a:t>
            </a:r>
            <a:r>
              <a:rPr lang="ar-SA" dirty="0" smtClean="0"/>
              <a:t>بيران </a:t>
            </a:r>
            <a:r>
              <a:rPr lang="ar-SA" dirty="0"/>
              <a:t>(</a:t>
            </a:r>
            <a:r>
              <a:rPr lang="en-US" dirty="0" err="1"/>
              <a:t>Pyran</a:t>
            </a:r>
            <a:r>
              <a:rPr lang="ar-SA" dirty="0" smtClean="0"/>
              <a:t>)</a:t>
            </a:r>
            <a:endParaRPr lang="ar-EG" dirty="0"/>
          </a:p>
          <a:p>
            <a:pPr algn="just" rtl="1"/>
            <a:endParaRPr lang="ar-EG" dirty="0" smtClean="0"/>
          </a:p>
          <a:p>
            <a:pPr algn="just" rtl="1"/>
            <a:r>
              <a:rPr lang="ar-EG" dirty="0" smtClean="0"/>
              <a:t>فيطلق على الاشكال الخماسية </a:t>
            </a:r>
            <a:r>
              <a:rPr lang="ar-EG" dirty="0" err="1" smtClean="0"/>
              <a:t>بالفيورانوز</a:t>
            </a:r>
            <a:r>
              <a:rPr lang="ar-EG" dirty="0" smtClean="0"/>
              <a:t> ، وعلى الاشكال السداسية </a:t>
            </a:r>
            <a:r>
              <a:rPr lang="ar-EG" dirty="0" err="1" smtClean="0"/>
              <a:t>بالبيرانوز</a:t>
            </a:r>
            <a:r>
              <a:rPr lang="ar-EG" dirty="0" smtClean="0"/>
              <a:t>.</a:t>
            </a:r>
          </a:p>
          <a:p>
            <a:pPr algn="just" rtl="1"/>
            <a:r>
              <a:rPr lang="ar-EG" dirty="0" smtClean="0"/>
              <a:t>فقد تم تصنيفنا للسكريات الاحادية من قبل فنجد أن:</a:t>
            </a:r>
          </a:p>
          <a:p>
            <a:pPr algn="just" rtl="1"/>
            <a:r>
              <a:rPr lang="ar-EG" dirty="0" smtClean="0"/>
              <a:t>1- </a:t>
            </a:r>
            <a:r>
              <a:rPr lang="ar-EG" dirty="0" err="1" smtClean="0"/>
              <a:t>الالدوترايوز</a:t>
            </a:r>
            <a:r>
              <a:rPr lang="ar-EG" dirty="0" smtClean="0"/>
              <a:t> </a:t>
            </a:r>
            <a:r>
              <a:rPr lang="ar-EG" dirty="0" err="1" smtClean="0"/>
              <a:t>والالدوتيتروز</a:t>
            </a:r>
            <a:r>
              <a:rPr lang="ar-EG" dirty="0" smtClean="0"/>
              <a:t> - لا يمكن ان </a:t>
            </a:r>
            <a:r>
              <a:rPr lang="ar-EG" dirty="0" err="1" smtClean="0"/>
              <a:t>ياخذ</a:t>
            </a:r>
            <a:r>
              <a:rPr lang="ar-EG" dirty="0" smtClean="0"/>
              <a:t> الشكل الحلقى.</a:t>
            </a:r>
          </a:p>
          <a:p>
            <a:pPr algn="just" rtl="1"/>
            <a:r>
              <a:rPr lang="ar-EG" dirty="0" smtClean="0"/>
              <a:t>2- </a:t>
            </a:r>
            <a:r>
              <a:rPr lang="ar-EG" dirty="0" err="1" smtClean="0"/>
              <a:t>الالدوبنتوز</a:t>
            </a:r>
            <a:r>
              <a:rPr lang="ar-EG" dirty="0" smtClean="0"/>
              <a:t> – يمكنه ان </a:t>
            </a:r>
            <a:r>
              <a:rPr lang="ar-EG" dirty="0" err="1" smtClean="0"/>
              <a:t>ياخذ</a:t>
            </a:r>
            <a:r>
              <a:rPr lang="ar-EG" dirty="0" smtClean="0"/>
              <a:t> الشكل </a:t>
            </a:r>
            <a:r>
              <a:rPr lang="ar-EG" dirty="0" err="1" smtClean="0"/>
              <a:t>الخماسى</a:t>
            </a:r>
            <a:r>
              <a:rPr lang="ar-EG" dirty="0" smtClean="0"/>
              <a:t> الحلقى (</a:t>
            </a:r>
            <a:r>
              <a:rPr lang="ar-EG" dirty="0" err="1" smtClean="0"/>
              <a:t>ليسمى</a:t>
            </a:r>
            <a:r>
              <a:rPr lang="ar-EG" dirty="0" smtClean="0"/>
              <a:t> بذلك </a:t>
            </a:r>
            <a:r>
              <a:rPr lang="ar-EG" dirty="0" err="1" smtClean="0"/>
              <a:t>الالدوفيورانوز</a:t>
            </a:r>
            <a:r>
              <a:rPr lang="ar-EG" dirty="0" smtClean="0"/>
              <a:t>).</a:t>
            </a:r>
          </a:p>
          <a:p>
            <a:pPr algn="just" rtl="1"/>
            <a:r>
              <a:rPr lang="ar-EG" dirty="0" smtClean="0"/>
              <a:t>3- </a:t>
            </a:r>
            <a:r>
              <a:rPr lang="ar-EG" dirty="0" err="1" smtClean="0"/>
              <a:t>الالدوهكسوز</a:t>
            </a:r>
            <a:r>
              <a:rPr lang="ar-EG" dirty="0" smtClean="0"/>
              <a:t> – يمكنه ان </a:t>
            </a:r>
            <a:r>
              <a:rPr lang="ar-EG" dirty="0" err="1" smtClean="0"/>
              <a:t>ياخذ</a:t>
            </a:r>
            <a:r>
              <a:rPr lang="ar-EG" dirty="0" smtClean="0"/>
              <a:t> الشكل </a:t>
            </a:r>
            <a:r>
              <a:rPr lang="ar-EG" dirty="0" err="1" smtClean="0"/>
              <a:t>السداسى</a:t>
            </a:r>
            <a:r>
              <a:rPr lang="ar-EG" dirty="0" smtClean="0"/>
              <a:t> </a:t>
            </a:r>
            <a:r>
              <a:rPr lang="ar-EG" dirty="0" err="1" smtClean="0"/>
              <a:t>االحلقى</a:t>
            </a:r>
            <a:r>
              <a:rPr lang="ar-EG" dirty="0" smtClean="0"/>
              <a:t> (</a:t>
            </a:r>
            <a:r>
              <a:rPr lang="ar-EG" dirty="0" err="1" smtClean="0"/>
              <a:t>ليسمى</a:t>
            </a:r>
            <a:r>
              <a:rPr lang="ar-EG" dirty="0" smtClean="0"/>
              <a:t> بذلك </a:t>
            </a:r>
            <a:r>
              <a:rPr lang="ar-EG" dirty="0" err="1" smtClean="0"/>
              <a:t>الالدوبيرانوز</a:t>
            </a:r>
            <a:r>
              <a:rPr lang="ar-EG" dirty="0" smtClean="0"/>
              <a:t>).</a:t>
            </a:r>
          </a:p>
          <a:p>
            <a:pPr algn="just" rtl="1"/>
            <a:r>
              <a:rPr lang="ar-EG" dirty="0" smtClean="0"/>
              <a:t>4- </a:t>
            </a:r>
            <a:r>
              <a:rPr lang="ar-EG" dirty="0" err="1" smtClean="0"/>
              <a:t>الكيتوتيتروز</a:t>
            </a:r>
            <a:r>
              <a:rPr lang="ar-EG" dirty="0" smtClean="0"/>
              <a:t> </a:t>
            </a:r>
            <a:r>
              <a:rPr lang="ar-EG" dirty="0" err="1" smtClean="0"/>
              <a:t>والكيتوبنتوز</a:t>
            </a:r>
            <a:r>
              <a:rPr lang="ar-EG" dirty="0" smtClean="0"/>
              <a:t> – لا يمكن ان </a:t>
            </a:r>
            <a:r>
              <a:rPr lang="ar-EG" dirty="0" err="1" smtClean="0"/>
              <a:t>ياخذ</a:t>
            </a:r>
            <a:r>
              <a:rPr lang="ar-EG" dirty="0" smtClean="0"/>
              <a:t> الشكل الحلقى.</a:t>
            </a:r>
          </a:p>
          <a:p>
            <a:pPr algn="just" rtl="1"/>
            <a:r>
              <a:rPr lang="ar-EG" dirty="0" smtClean="0"/>
              <a:t>5- </a:t>
            </a:r>
            <a:r>
              <a:rPr lang="ar-EG" dirty="0" err="1" smtClean="0"/>
              <a:t>الكيتوهكسوز</a:t>
            </a:r>
            <a:r>
              <a:rPr lang="ar-EG" dirty="0" smtClean="0"/>
              <a:t> – يمكنه ان يعطى حلقة خماسية (</a:t>
            </a:r>
            <a:r>
              <a:rPr lang="ar-EG" dirty="0" err="1" smtClean="0"/>
              <a:t>ليسمى</a:t>
            </a:r>
            <a:r>
              <a:rPr lang="ar-EG" dirty="0" smtClean="0"/>
              <a:t> بذلك </a:t>
            </a:r>
            <a:r>
              <a:rPr lang="ar-EG" dirty="0" err="1" smtClean="0"/>
              <a:t>بالكيتوفيورانوز</a:t>
            </a:r>
            <a:r>
              <a:rPr lang="ar-EG" dirty="0" smtClean="0"/>
              <a:t>)</a:t>
            </a:r>
          </a:p>
          <a:p>
            <a:pPr algn="just" rtl="1"/>
            <a:r>
              <a:rPr lang="ar-EG" b="1" dirty="0" smtClean="0"/>
              <a:t>كمثال:</a:t>
            </a:r>
          </a:p>
          <a:p>
            <a:pPr algn="just" rtl="1"/>
            <a:r>
              <a:rPr lang="ar-EG" dirty="0" smtClean="0"/>
              <a:t>نجد ان سكر </a:t>
            </a:r>
            <a:r>
              <a:rPr lang="en-US" dirty="0" smtClean="0"/>
              <a:t>D</a:t>
            </a:r>
            <a:r>
              <a:rPr lang="ar-EG" dirty="0" smtClean="0"/>
              <a:t>-الجلوكوز يعطى الحلقة السداسية وبذلك يمكن ان يسمى </a:t>
            </a:r>
            <a:r>
              <a:rPr lang="en-US" dirty="0" smtClean="0"/>
              <a:t>D</a:t>
            </a:r>
            <a:r>
              <a:rPr lang="ar-EG" dirty="0" smtClean="0"/>
              <a:t>-</a:t>
            </a:r>
            <a:r>
              <a:rPr lang="ar-EG" dirty="0" err="1" smtClean="0"/>
              <a:t>جلوكوبايرانوز</a:t>
            </a:r>
            <a:r>
              <a:rPr lang="ar-EG" dirty="0" smtClean="0"/>
              <a:t>، وينشأ منه بذلك </a:t>
            </a:r>
            <a:r>
              <a:rPr lang="ar-EG" dirty="0" err="1" smtClean="0"/>
              <a:t>المتشكليين</a:t>
            </a:r>
            <a:r>
              <a:rPr lang="ar-EG" dirty="0" smtClean="0"/>
              <a:t> </a:t>
            </a:r>
            <a:r>
              <a:rPr lang="ar-EG" dirty="0" err="1" smtClean="0"/>
              <a:t>الفراغيين</a:t>
            </a:r>
            <a:r>
              <a:rPr lang="ar-EG" dirty="0" smtClean="0"/>
              <a:t> :</a:t>
            </a:r>
          </a:p>
          <a:p>
            <a:pPr algn="just" rtl="1"/>
            <a:r>
              <a:rPr lang="ar-EG" dirty="0" smtClean="0"/>
              <a:t>                                               و  </a:t>
            </a:r>
            <a:endParaRPr lang="ar-EG" dirty="0"/>
          </a:p>
          <a:p>
            <a:pPr algn="just" rtl="1"/>
            <a:endParaRPr lang="ar-EG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738" y="1161781"/>
            <a:ext cx="260032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73700" y="6337300"/>
            <a:ext cx="14859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-EG" sz="2000" dirty="0" smtClean="0"/>
              <a:t>ألفا-</a:t>
            </a:r>
            <a:r>
              <a:rPr lang="ar-EG" sz="2000" dirty="0"/>
              <a:t> </a:t>
            </a:r>
            <a:r>
              <a:rPr lang="en-US" sz="2000" dirty="0" smtClean="0"/>
              <a:t>D</a:t>
            </a:r>
            <a:r>
              <a:rPr lang="ar-EG" sz="2000" dirty="0" smtClean="0"/>
              <a:t>-جلوكوز</a:t>
            </a:r>
            <a:endParaRPr lang="ar-EG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365500" y="6337300"/>
            <a:ext cx="14859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-EG" sz="2000" dirty="0" smtClean="0"/>
              <a:t>بيتا- </a:t>
            </a:r>
            <a:r>
              <a:rPr lang="en-US" sz="2000" dirty="0" smtClean="0"/>
              <a:t>D</a:t>
            </a:r>
            <a:r>
              <a:rPr lang="ar-EG" sz="2000" dirty="0" smtClean="0"/>
              <a:t>-جلوكوز</a:t>
            </a:r>
            <a:endParaRPr lang="ar-EG" sz="2000" dirty="0"/>
          </a:p>
        </p:txBody>
      </p:sp>
    </p:spTree>
    <p:extLst>
      <p:ext uri="{BB962C8B-B14F-4D97-AF65-F5344CB8AC3E}">
        <p14:creationId xmlns:p14="http://schemas.microsoft.com/office/powerpoint/2010/main" val="386018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0A0C-0DEC-4313-A385-4C297C06DA1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5900" y="372227"/>
            <a:ext cx="87503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EG" b="1" dirty="0" smtClean="0"/>
              <a:t>وكمثال اخر مهم:</a:t>
            </a:r>
            <a:endParaRPr lang="ar-EG" b="1" dirty="0"/>
          </a:p>
          <a:p>
            <a:pPr algn="just" rtl="1"/>
            <a:r>
              <a:rPr lang="ar-EG" dirty="0"/>
              <a:t>نجد ان سكر </a:t>
            </a:r>
            <a:r>
              <a:rPr lang="en-US" dirty="0"/>
              <a:t>D</a:t>
            </a:r>
            <a:r>
              <a:rPr lang="ar-EG" dirty="0" smtClean="0"/>
              <a:t>-فركتوز </a:t>
            </a:r>
            <a:r>
              <a:rPr lang="ar-EG" dirty="0"/>
              <a:t>يعطى الحلقة </a:t>
            </a:r>
            <a:r>
              <a:rPr lang="ar-EG" dirty="0" smtClean="0"/>
              <a:t>الخماسية </a:t>
            </a:r>
            <a:r>
              <a:rPr lang="ar-EG" dirty="0"/>
              <a:t>وبذلك يمكن ان يسمى </a:t>
            </a:r>
            <a:r>
              <a:rPr lang="en-US" dirty="0"/>
              <a:t>D</a:t>
            </a:r>
            <a:r>
              <a:rPr lang="ar-EG" dirty="0" smtClean="0"/>
              <a:t>-</a:t>
            </a:r>
            <a:r>
              <a:rPr lang="ar-EG" dirty="0" err="1" smtClean="0"/>
              <a:t>فركتوفيورانوز</a:t>
            </a:r>
            <a:r>
              <a:rPr lang="ar-EG" dirty="0" smtClean="0"/>
              <a:t>، </a:t>
            </a:r>
            <a:r>
              <a:rPr lang="ar-EG" dirty="0"/>
              <a:t>وينشأ منه بذلك </a:t>
            </a:r>
            <a:r>
              <a:rPr lang="ar-EG" dirty="0" err="1"/>
              <a:t>المتشكليين</a:t>
            </a:r>
            <a:r>
              <a:rPr lang="ar-EG" dirty="0"/>
              <a:t> </a:t>
            </a:r>
            <a:r>
              <a:rPr lang="ar-EG" dirty="0" err="1" smtClean="0"/>
              <a:t>الفراغيين</a:t>
            </a:r>
            <a:r>
              <a:rPr lang="ar-EG" dirty="0" smtClean="0"/>
              <a:t>: </a:t>
            </a:r>
            <a:r>
              <a:rPr lang="ar-EG" b="1" dirty="0" smtClean="0"/>
              <a:t>ألفا- و بيتا-</a:t>
            </a:r>
            <a:r>
              <a:rPr lang="en-US" b="1" dirty="0" smtClean="0"/>
              <a:t>D</a:t>
            </a:r>
            <a:r>
              <a:rPr lang="ar-EG" b="1" dirty="0" smtClean="0"/>
              <a:t>-</a:t>
            </a:r>
            <a:r>
              <a:rPr lang="ar-EG" b="1" dirty="0" err="1" smtClean="0"/>
              <a:t>فركتوفيورانوز</a:t>
            </a:r>
            <a:endParaRPr lang="ar-EG" b="1" dirty="0" smtClean="0"/>
          </a:p>
        </p:txBody>
      </p:sp>
      <p:grpSp>
        <p:nvGrpSpPr>
          <p:cNvPr id="18" name="Group 17"/>
          <p:cNvGrpSpPr/>
          <p:nvPr/>
        </p:nvGrpSpPr>
        <p:grpSpPr>
          <a:xfrm>
            <a:off x="609600" y="1701292"/>
            <a:ext cx="8039101" cy="2726222"/>
            <a:chOff x="215900" y="1884222"/>
            <a:chExt cx="8750301" cy="3374610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70312658"/>
                </p:ext>
              </p:extLst>
            </p:nvPr>
          </p:nvGraphicFramePr>
          <p:xfrm>
            <a:off x="982384" y="2404406"/>
            <a:ext cx="7846324" cy="24088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0" name="ChemSketch" r:id="rId3" imgW="5004720" imgH="1536120" progId="ACD.ChemSketch.20">
                    <p:embed/>
                  </p:oleObj>
                </mc:Choice>
                <mc:Fallback>
                  <p:oleObj name="ChemSketch" r:id="rId3" imgW="5004720" imgH="1536120" progId="ACD.ChemSketch.2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982384" y="2404406"/>
                          <a:ext cx="7846324" cy="240889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7583847" y="1884222"/>
              <a:ext cx="1382354" cy="45717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EG" sz="1800" dirty="0" smtClean="0"/>
                <a:t>ناحية اليمين</a:t>
              </a:r>
              <a:endParaRPr lang="ar-EG" sz="18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5900" y="2035410"/>
              <a:ext cx="1481792" cy="45717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EG" sz="1800" dirty="0" smtClean="0"/>
                <a:t>ناحية اليسار</a:t>
              </a:r>
              <a:endParaRPr lang="ar-EG" sz="18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116484" y="4813300"/>
              <a:ext cx="143061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 rtl="1"/>
              <a:r>
                <a:rPr lang="ar-EG" sz="1800" dirty="0" smtClean="0"/>
                <a:t>ألفا- </a:t>
              </a:r>
              <a:r>
                <a:rPr lang="en-US" sz="1800" dirty="0" smtClean="0"/>
                <a:t>D</a:t>
              </a:r>
              <a:r>
                <a:rPr lang="ar-EG" sz="1800" dirty="0" smtClean="0"/>
                <a:t>-فركتوز </a:t>
              </a:r>
              <a:endParaRPr lang="ar-EG" sz="18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82384" y="4889500"/>
              <a:ext cx="143061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 rtl="1"/>
              <a:r>
                <a:rPr lang="ar-EG" sz="1800" dirty="0" smtClean="0"/>
                <a:t>بيتا- </a:t>
              </a:r>
              <a:r>
                <a:rPr lang="en-US" sz="1800" dirty="0" smtClean="0"/>
                <a:t>D</a:t>
              </a:r>
              <a:r>
                <a:rPr lang="ar-EG" sz="1800" dirty="0" smtClean="0"/>
                <a:t>-فركتوز </a:t>
              </a:r>
              <a:endParaRPr lang="ar-EG" sz="18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57200" y="4714948"/>
            <a:ext cx="839470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EG" sz="1800" dirty="0"/>
              <a:t>فلتكوين الشكل الحلقى فإن زوج الالكترونات </a:t>
            </a:r>
            <a:r>
              <a:rPr lang="ar-EG" sz="1800" dirty="0" err="1"/>
              <a:t>الحره</a:t>
            </a:r>
            <a:r>
              <a:rPr lang="ar-EG" sz="1800" dirty="0"/>
              <a:t> لذرة اكسجين مجموعة الهيدروكسيل الموجودة على ذرة الكربون </a:t>
            </a:r>
            <a:r>
              <a:rPr lang="ar-EG" sz="1800" dirty="0" err="1"/>
              <a:t>الكيراليه</a:t>
            </a:r>
            <a:r>
              <a:rPr lang="ar-EG" sz="1800" dirty="0"/>
              <a:t> رقم 5 تهاجم كربون مجموعة </a:t>
            </a:r>
            <a:r>
              <a:rPr lang="ar-EG" sz="1800" dirty="0" err="1" smtClean="0"/>
              <a:t>الكيتون</a:t>
            </a:r>
            <a:r>
              <a:rPr lang="ar-EG" sz="1800" dirty="0" smtClean="0"/>
              <a:t> </a:t>
            </a:r>
            <a:r>
              <a:rPr lang="ar-EG" sz="1800" dirty="0"/>
              <a:t>(</a:t>
            </a:r>
            <a:r>
              <a:rPr lang="ar-EG" sz="1800" dirty="0" err="1"/>
              <a:t>اى</a:t>
            </a:r>
            <a:r>
              <a:rPr lang="ar-EG" sz="1800" dirty="0"/>
              <a:t> ذرة الكربون رقم </a:t>
            </a:r>
            <a:r>
              <a:rPr lang="ar-EG" sz="1800" dirty="0" smtClean="0"/>
              <a:t>2) </a:t>
            </a:r>
            <a:r>
              <a:rPr lang="ar-EG" sz="1800" dirty="0"/>
              <a:t>وبذلك يتجه هيدروجين مجموعة الهيدروكسيل ليتحد مع اكسجين مجموعة </a:t>
            </a:r>
            <a:r>
              <a:rPr lang="ar-EG" sz="1800" dirty="0" err="1" smtClean="0"/>
              <a:t>الكيتون</a:t>
            </a:r>
            <a:r>
              <a:rPr lang="ar-EG" sz="1800" dirty="0" smtClean="0"/>
              <a:t> </a:t>
            </a:r>
            <a:r>
              <a:rPr lang="ar-EG" sz="1800" dirty="0"/>
              <a:t>مكوناً بذلك مجموعة </a:t>
            </a:r>
            <a:r>
              <a:rPr lang="ar-EG" sz="1800" dirty="0" err="1"/>
              <a:t>هيدروكسيل</a:t>
            </a:r>
            <a:r>
              <a:rPr lang="ar-EG" sz="1800" dirty="0"/>
              <a:t> جديدة على ذرة الكربون رقم </a:t>
            </a:r>
            <a:r>
              <a:rPr lang="ar-EG" sz="1800" dirty="0" smtClean="0"/>
              <a:t>2.</a:t>
            </a:r>
            <a:endParaRPr lang="ar-EG" sz="1800" dirty="0"/>
          </a:p>
          <a:p>
            <a:pPr algn="just" rtl="1"/>
            <a:r>
              <a:rPr lang="ar-EG" sz="1800" dirty="0" err="1"/>
              <a:t>فأذا</a:t>
            </a:r>
            <a:r>
              <a:rPr lang="ar-EG" sz="1800" dirty="0"/>
              <a:t> كانت مجموعة الهيدروكسيل ناحية اليمين يطلق على المتشكل </a:t>
            </a:r>
            <a:r>
              <a:rPr lang="ar-EG" sz="1800" dirty="0" err="1"/>
              <a:t>الفراغى</a:t>
            </a:r>
            <a:r>
              <a:rPr lang="ar-EG" sz="1800" dirty="0"/>
              <a:t> ألفا ويرمز له بالرمز </a:t>
            </a:r>
            <a:r>
              <a:rPr lang="ar-SA" sz="1800" dirty="0"/>
              <a:t>α</a:t>
            </a:r>
            <a:r>
              <a:rPr lang="ar-EG" sz="1800" dirty="0"/>
              <a:t>, </a:t>
            </a:r>
            <a:r>
              <a:rPr lang="ar-EG" sz="1800" dirty="0" err="1"/>
              <a:t>وأذا</a:t>
            </a:r>
            <a:r>
              <a:rPr lang="ar-EG" sz="1800" dirty="0"/>
              <a:t> كانت مجموعة الهيدروكسيل ناحية اليسار يطلق على المتشكل </a:t>
            </a:r>
            <a:r>
              <a:rPr lang="ar-EG" sz="1800" dirty="0" err="1"/>
              <a:t>الفراغى</a:t>
            </a:r>
            <a:r>
              <a:rPr lang="ar-EG" sz="1800" dirty="0"/>
              <a:t> بيتا ويرمز له بالرمز </a:t>
            </a:r>
            <a:r>
              <a:rPr lang="ar-SA" sz="1800" dirty="0"/>
              <a:t>β</a:t>
            </a:r>
            <a:r>
              <a:rPr lang="ar-EG" sz="1800" dirty="0"/>
              <a:t>.</a:t>
            </a:r>
          </a:p>
          <a:p>
            <a:pPr algn="just" rtl="1"/>
            <a:r>
              <a:rPr lang="ar-EG" sz="1800" dirty="0"/>
              <a:t>وتسمى بذلك ذرة الكربون رقم </a:t>
            </a:r>
            <a:r>
              <a:rPr lang="ar-EG" sz="1800" dirty="0" smtClean="0"/>
              <a:t>2 </a:t>
            </a:r>
            <a:r>
              <a:rPr lang="ar-EG" sz="1800" dirty="0" err="1"/>
              <a:t>فى</a:t>
            </a:r>
            <a:r>
              <a:rPr lang="ar-EG" sz="1800" dirty="0"/>
              <a:t> هذه الحالة باسم ذرة الكربون </a:t>
            </a:r>
            <a:r>
              <a:rPr lang="ar-EG" sz="1800" dirty="0" err="1"/>
              <a:t>الانوميرية</a:t>
            </a:r>
            <a:r>
              <a:rPr lang="ar-EG" sz="1800" dirty="0" smtClean="0"/>
              <a:t>.</a:t>
            </a:r>
            <a:endParaRPr lang="ar-EG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4502151" y="4067585"/>
            <a:ext cx="131434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-EG" sz="1800" dirty="0" smtClean="0"/>
              <a:t> </a:t>
            </a:r>
            <a:r>
              <a:rPr lang="en-US" sz="1800" dirty="0" smtClean="0"/>
              <a:t>D</a:t>
            </a:r>
            <a:r>
              <a:rPr lang="ar-EG" sz="1800" dirty="0" smtClean="0"/>
              <a:t>-فركتوز</a:t>
            </a:r>
          </a:p>
          <a:p>
            <a:pPr rtl="1"/>
            <a:r>
              <a:rPr lang="ar-EG" sz="1800" dirty="0" smtClean="0"/>
              <a:t>مفتوح </a:t>
            </a:r>
            <a:endParaRPr lang="ar-EG" sz="1800" dirty="0"/>
          </a:p>
        </p:txBody>
      </p:sp>
    </p:spTree>
    <p:extLst>
      <p:ext uri="{BB962C8B-B14F-4D97-AF65-F5344CB8AC3E}">
        <p14:creationId xmlns:p14="http://schemas.microsoft.com/office/powerpoint/2010/main" val="415947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0A0C-0DEC-4313-A385-4C297C06DA1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359528"/>
            <a:ext cx="8750300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-EG" b="1" dirty="0" smtClean="0"/>
              <a:t>الادلة على وجود الجلوكوز الحلقى</a:t>
            </a:r>
          </a:p>
          <a:p>
            <a:pPr algn="just" rtl="1"/>
            <a:r>
              <a:rPr lang="ar-EG" dirty="0" smtClean="0"/>
              <a:t>1- </a:t>
            </a:r>
            <a:r>
              <a:rPr lang="ar-EG" b="1" dirty="0" smtClean="0"/>
              <a:t>لا يعطى تفاعل الاضافة مع </a:t>
            </a:r>
            <a:r>
              <a:rPr lang="ar-EG" b="1" dirty="0" err="1" smtClean="0"/>
              <a:t>بيكبريتيت</a:t>
            </a:r>
            <a:r>
              <a:rPr lang="ar-EG" b="1" dirty="0" smtClean="0"/>
              <a:t> الصوديوم </a:t>
            </a:r>
            <a:r>
              <a:rPr lang="en-US" b="1" dirty="0" smtClean="0"/>
              <a:t>NaHSO3</a:t>
            </a:r>
            <a:r>
              <a:rPr lang="ar-EG" b="1" dirty="0" smtClean="0"/>
              <a:t> ولا يؤثر </a:t>
            </a:r>
            <a:r>
              <a:rPr lang="ar-EG" b="1" dirty="0" err="1" smtClean="0"/>
              <a:t>فى</a:t>
            </a:r>
            <a:r>
              <a:rPr lang="ar-EG" b="1" dirty="0" smtClean="0"/>
              <a:t> كاشف شيف:</a:t>
            </a:r>
          </a:p>
          <a:p>
            <a:pPr marL="177800" algn="just" rtl="1"/>
            <a:r>
              <a:rPr lang="ar-EG" dirty="0" smtClean="0"/>
              <a:t>حيث من المعروف ان خصائص مركبات الالدهيدات انها تعطى هذه التفاعلات الا انه بالرغم من وجود مجموعة </a:t>
            </a:r>
            <a:r>
              <a:rPr lang="ar-EG" dirty="0" err="1" smtClean="0"/>
              <a:t>الالدهيد</a:t>
            </a:r>
            <a:r>
              <a:rPr lang="ar-EG" dirty="0" smtClean="0"/>
              <a:t> </a:t>
            </a:r>
            <a:r>
              <a:rPr lang="ar-EG" dirty="0" err="1" smtClean="0"/>
              <a:t>فى</a:t>
            </a:r>
            <a:r>
              <a:rPr lang="ar-EG" dirty="0" smtClean="0"/>
              <a:t> جزئ الجلوكوز المفتوح الا انه لا يعطى تلك الاختبارات. حيث بذلك يؤكد على وجود الجلوكوز الحلقى.</a:t>
            </a:r>
          </a:p>
          <a:p>
            <a:pPr algn="just" rtl="1"/>
            <a:r>
              <a:rPr lang="ar-EG" dirty="0" smtClean="0"/>
              <a:t>2-</a:t>
            </a:r>
            <a:r>
              <a:rPr lang="ar-EG" b="1" dirty="0" smtClean="0"/>
              <a:t> لا تتفاعل </a:t>
            </a:r>
            <a:r>
              <a:rPr lang="ar-EG" b="1" dirty="0" err="1" smtClean="0"/>
              <a:t>خماسى</a:t>
            </a:r>
            <a:r>
              <a:rPr lang="ar-EG" b="1" dirty="0" smtClean="0"/>
              <a:t> اسيتات الجلوكوز مع الهيدروكسيل امين:</a:t>
            </a:r>
          </a:p>
          <a:p>
            <a:pPr marL="177800" algn="just" rtl="1"/>
            <a:r>
              <a:rPr lang="ar-EG" dirty="0" smtClean="0"/>
              <a:t>حيث من خصائص المركبات </a:t>
            </a:r>
            <a:r>
              <a:rPr lang="ar-EG" dirty="0" err="1" smtClean="0"/>
              <a:t>الالدهيدية</a:t>
            </a:r>
            <a:r>
              <a:rPr lang="ar-EG" dirty="0" smtClean="0"/>
              <a:t> انها تتفاعل بسهولة مع الهيدروكسيل امين مكونه بذلك مركبات </a:t>
            </a:r>
            <a:r>
              <a:rPr lang="ar-EG" dirty="0" err="1" smtClean="0"/>
              <a:t>الاوكزيمات</a:t>
            </a:r>
            <a:r>
              <a:rPr lang="ar-EG" dirty="0" smtClean="0"/>
              <a:t>. الا انه جزئ </a:t>
            </a:r>
            <a:r>
              <a:rPr lang="ar-EG" dirty="0" err="1" smtClean="0"/>
              <a:t>خماسى</a:t>
            </a:r>
            <a:r>
              <a:rPr lang="ar-EG" dirty="0" smtClean="0"/>
              <a:t> اسيتات الجلوكوز لا يعطى ذلك مما يدل على عدم وجود مجموعة </a:t>
            </a:r>
            <a:r>
              <a:rPr lang="ar-EG" dirty="0" err="1" smtClean="0"/>
              <a:t>الالدهيد</a:t>
            </a:r>
            <a:r>
              <a:rPr lang="ar-EG" dirty="0" smtClean="0"/>
              <a:t> به (</a:t>
            </a:r>
            <a:r>
              <a:rPr lang="ar-EG" dirty="0" err="1" smtClean="0"/>
              <a:t>اى</a:t>
            </a:r>
            <a:r>
              <a:rPr lang="ar-EG" dirty="0" smtClean="0"/>
              <a:t> موجود </a:t>
            </a:r>
            <a:r>
              <a:rPr lang="ar-EG" dirty="0" err="1" smtClean="0"/>
              <a:t>فى</a:t>
            </a:r>
            <a:r>
              <a:rPr lang="ar-EG" dirty="0" smtClean="0"/>
              <a:t> صورة الشكل الحلقى).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119228"/>
              </p:ext>
            </p:extLst>
          </p:nvPr>
        </p:nvGraphicFramePr>
        <p:xfrm>
          <a:off x="381000" y="4183280"/>
          <a:ext cx="4057650" cy="2227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ChemSketch" r:id="rId3" imgW="2993040" imgH="1643040" progId="ACD.ChemSketch.20">
                  <p:embed/>
                </p:oleObj>
              </mc:Choice>
              <mc:Fallback>
                <p:oleObj name="ChemSketch" r:id="rId3" imgW="2993040" imgH="16430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4183280"/>
                        <a:ext cx="4057650" cy="22279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8320662"/>
              </p:ext>
            </p:extLst>
          </p:nvPr>
        </p:nvGraphicFramePr>
        <p:xfrm>
          <a:off x="4648200" y="4241800"/>
          <a:ext cx="4322535" cy="1982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ChemSketch" r:id="rId5" imgW="3474720" imgH="1594080" progId="ACD.ChemSketch.20">
                  <p:embed/>
                </p:oleObj>
              </mc:Choice>
              <mc:Fallback>
                <p:oleObj name="ChemSketch" r:id="rId5" imgW="3474720" imgH="15940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48200" y="4241800"/>
                        <a:ext cx="4322535" cy="19825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56150" y="6337300"/>
            <a:ext cx="13906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1800" dirty="0"/>
              <a:t>الشكل المفتوح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7050" y="6388100"/>
            <a:ext cx="13906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1800" dirty="0"/>
              <a:t>الشكل </a:t>
            </a:r>
            <a:r>
              <a:rPr lang="ar-EG" sz="1800" dirty="0" smtClean="0"/>
              <a:t>الحلقى</a:t>
            </a:r>
            <a:endParaRPr lang="ar-EG" sz="1800" dirty="0"/>
          </a:p>
        </p:txBody>
      </p:sp>
    </p:spTree>
    <p:extLst>
      <p:ext uri="{BB962C8B-B14F-4D97-AF65-F5344CB8AC3E}">
        <p14:creationId xmlns:p14="http://schemas.microsoft.com/office/powerpoint/2010/main" val="348723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0A0C-0DEC-4313-A385-4C297C06DA1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397628"/>
            <a:ext cx="875030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EG" dirty="0" smtClean="0"/>
              <a:t>3- </a:t>
            </a:r>
            <a:r>
              <a:rPr lang="ar-EG" b="1" dirty="0" smtClean="0"/>
              <a:t>الدوران المعدل:</a:t>
            </a:r>
          </a:p>
          <a:p>
            <a:pPr marL="177800" algn="just" rtl="1"/>
            <a:r>
              <a:rPr lang="ar-EG" dirty="0" smtClean="0"/>
              <a:t>دليل على وجود الجلوكوز الحلقى وسبق لنا ان وضحنا ان وجود الجلوكوز الحلقى </a:t>
            </a:r>
            <a:r>
              <a:rPr lang="ar-EG" dirty="0" err="1" smtClean="0"/>
              <a:t>فى</a:t>
            </a:r>
            <a:r>
              <a:rPr lang="ar-EG" dirty="0" smtClean="0"/>
              <a:t> الشكل الحلقى بنسبة كبيرة. </a:t>
            </a:r>
          </a:p>
          <a:p>
            <a:pPr marL="177800" algn="just" rtl="1"/>
            <a:endParaRPr lang="ar-EG" dirty="0" smtClean="0"/>
          </a:p>
          <a:p>
            <a:pPr marL="177800" algn="just" rtl="1"/>
            <a:r>
              <a:rPr lang="ar-EG" b="1" dirty="0" smtClean="0"/>
              <a:t>وهناك ادلة اخرى مثل تكوين </a:t>
            </a:r>
            <a:r>
              <a:rPr lang="ar-EG" b="1" dirty="0" err="1" smtClean="0"/>
              <a:t>الجلايكوزيدات</a:t>
            </a:r>
            <a:r>
              <a:rPr lang="ar-EG" b="1" dirty="0" smtClean="0"/>
              <a:t> ولكن نكتفى بهذا القدر. </a:t>
            </a:r>
          </a:p>
          <a:p>
            <a:pPr marL="177800" algn="just" rtl="1"/>
            <a:endParaRPr lang="ar-EG" b="1" dirty="0" smtClean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346200" y="2705952"/>
            <a:ext cx="6908800" cy="299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2895600"/>
            <a:ext cx="5791200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400" b="1" dirty="0" smtClean="0"/>
              <a:t>منتظر </a:t>
            </a:r>
            <a:r>
              <a:rPr lang="ar-EG" sz="4400" b="1" dirty="0" err="1" smtClean="0"/>
              <a:t>استفسارتكم</a:t>
            </a:r>
            <a:r>
              <a:rPr lang="ar-EG" sz="4400" b="1" dirty="0" smtClean="0"/>
              <a:t> </a:t>
            </a:r>
          </a:p>
          <a:p>
            <a:r>
              <a:rPr lang="ar-EG" sz="4400" b="1" dirty="0" smtClean="0"/>
              <a:t>على </a:t>
            </a:r>
            <a:r>
              <a:rPr lang="ar-EG" sz="4400" b="1" dirty="0" err="1" smtClean="0"/>
              <a:t>جروبات</a:t>
            </a:r>
            <a:r>
              <a:rPr lang="ar-EG" sz="4400" b="1" dirty="0" smtClean="0"/>
              <a:t> الفيس أو </a:t>
            </a:r>
            <a:r>
              <a:rPr lang="ar-EG" sz="4400" b="1" dirty="0" err="1" smtClean="0"/>
              <a:t>الواتس</a:t>
            </a:r>
            <a:endParaRPr lang="ar-EG" sz="4400" b="1" dirty="0"/>
          </a:p>
        </p:txBody>
      </p:sp>
    </p:spTree>
    <p:extLst>
      <p:ext uri="{BB962C8B-B14F-4D97-AF65-F5344CB8AC3E}">
        <p14:creationId xmlns:p14="http://schemas.microsoft.com/office/powerpoint/2010/main" val="6944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400" y="304800"/>
            <a:ext cx="8521700" cy="723274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-EG" sz="2800" b="1" dirty="0" err="1"/>
              <a:t>فى</a:t>
            </a:r>
            <a:r>
              <a:rPr lang="ar-EG" sz="2800" b="1" dirty="0"/>
              <a:t> المحاضرة السابقة</a:t>
            </a:r>
          </a:p>
          <a:p>
            <a:pPr algn="just" rtl="1"/>
            <a:r>
              <a:rPr lang="ar-EG" sz="2800" b="1" dirty="0" smtClean="0"/>
              <a:t>تناولنا المواضيع التالية عن الكربوهيدرات</a:t>
            </a:r>
            <a:r>
              <a:rPr lang="ar-EG" dirty="0" smtClean="0"/>
              <a:t>:</a:t>
            </a:r>
          </a:p>
          <a:p>
            <a:pPr marL="342900" indent="-342900" algn="just" rtl="1">
              <a:buFont typeface="Wingdings" pitchFamily="2" charset="2"/>
              <a:buChar char="q"/>
            </a:pPr>
            <a:r>
              <a:rPr lang="ar-SA" b="1" dirty="0"/>
              <a:t>تركـيـــب </a:t>
            </a:r>
            <a:r>
              <a:rPr lang="ar-SA" b="1" dirty="0" smtClean="0"/>
              <a:t>الكـربـوهـيــدرات</a:t>
            </a:r>
            <a:r>
              <a:rPr lang="ar-EG" b="1" dirty="0" smtClean="0"/>
              <a:t>:</a:t>
            </a:r>
          </a:p>
          <a:p>
            <a:pPr marL="355600" algn="just" rtl="1"/>
            <a:r>
              <a:rPr lang="ar-EG" dirty="0" smtClean="0"/>
              <a:t>وعرفنا به تعريف وتكوين مركبات الكربوهيدرات على انها مركبات </a:t>
            </a:r>
            <a:r>
              <a:rPr lang="ar-EG" dirty="0" err="1" smtClean="0"/>
              <a:t>الدهيدية</a:t>
            </a:r>
            <a:r>
              <a:rPr lang="ar-EG" dirty="0" smtClean="0"/>
              <a:t> او كيتونية عديدة الهيدروكسيل  وايضاً عرفنا الصيغة العامة للكربوهيدرات.</a:t>
            </a:r>
          </a:p>
          <a:p>
            <a:pPr marL="342900" indent="-342900" algn="just" rtl="1">
              <a:buFont typeface="Wingdings" pitchFamily="2" charset="2"/>
              <a:buChar char="q"/>
            </a:pPr>
            <a:r>
              <a:rPr lang="ar-SA" b="1" dirty="0"/>
              <a:t>تصـنـيـف </a:t>
            </a:r>
            <a:r>
              <a:rPr lang="ar-SA" b="1" dirty="0" smtClean="0"/>
              <a:t>الـكـربـوهـيــدرات</a:t>
            </a:r>
            <a:r>
              <a:rPr lang="ar-EG" b="1" dirty="0" smtClean="0"/>
              <a:t>:</a:t>
            </a:r>
          </a:p>
          <a:p>
            <a:pPr marL="355600" algn="just" rtl="1"/>
            <a:r>
              <a:rPr lang="ar-EG" dirty="0"/>
              <a:t>وهنا صنفنا الكربوهيدرات الى ثلاثة تصنيفات اساسية وهى السكريات الاحادية – والسكريات </a:t>
            </a:r>
            <a:r>
              <a:rPr lang="ar-EG" dirty="0" err="1"/>
              <a:t>محدوة</a:t>
            </a:r>
            <a:r>
              <a:rPr lang="ar-EG" dirty="0"/>
              <a:t> </a:t>
            </a:r>
            <a:r>
              <a:rPr lang="ar-EG" dirty="0" err="1"/>
              <a:t>التسكر</a:t>
            </a:r>
            <a:r>
              <a:rPr lang="ar-EG" dirty="0"/>
              <a:t> – واخرهم السكريات العديدة. وتعلمنا كيف يتم استنتاج الصيغة الجزيئية </a:t>
            </a:r>
            <a:r>
              <a:rPr lang="ar-EG" dirty="0" err="1"/>
              <a:t>لاى</a:t>
            </a:r>
            <a:r>
              <a:rPr lang="ar-EG" dirty="0"/>
              <a:t> سكر تبعاً </a:t>
            </a:r>
            <a:r>
              <a:rPr lang="ar-EG" dirty="0" err="1"/>
              <a:t>لتصنيفة</a:t>
            </a:r>
            <a:r>
              <a:rPr lang="ar-EG" dirty="0"/>
              <a:t>. </a:t>
            </a:r>
          </a:p>
          <a:p>
            <a:pPr marL="342900" indent="-342900" algn="just" rtl="1">
              <a:buFont typeface="Wingdings" pitchFamily="2" charset="2"/>
              <a:buChar char="q"/>
            </a:pPr>
            <a:r>
              <a:rPr lang="ar-EG" b="1" dirty="0" smtClean="0"/>
              <a:t>السكريات الاحادية:</a:t>
            </a:r>
          </a:p>
          <a:p>
            <a:pPr marL="355600" algn="just" rtl="1"/>
            <a:r>
              <a:rPr lang="ar-EG" dirty="0"/>
              <a:t>تناولنا بالدراسة اولاً السكريات الاحادية تفصيلياً. حيث تعلمنا كيف يتم تصنيف السكريات الاحادية تبعاً لعدد ذرات الكربون ، المجموعة الفعالة ،وبالاثنين </a:t>
            </a:r>
            <a:r>
              <a:rPr lang="ar-EG" dirty="0" smtClean="0"/>
              <a:t>معاً.</a:t>
            </a:r>
            <a:endParaRPr lang="ar-EG" dirty="0"/>
          </a:p>
          <a:p>
            <a:pPr marL="355600" algn="just" rtl="1"/>
            <a:r>
              <a:rPr lang="ar-EG" dirty="0"/>
              <a:t>كمثال </a:t>
            </a:r>
            <a:r>
              <a:rPr lang="ar-EG" dirty="0" err="1"/>
              <a:t>الالدوهكسوز</a:t>
            </a:r>
            <a:r>
              <a:rPr lang="ar-EG" dirty="0"/>
              <a:t> يطلق على السكر </a:t>
            </a:r>
            <a:r>
              <a:rPr lang="ar-EG" dirty="0" err="1"/>
              <a:t>الاحادى</a:t>
            </a:r>
            <a:r>
              <a:rPr lang="ar-EG" dirty="0"/>
              <a:t> الى يحتوى على 6 ذرات كربون والمجموعة الفعالة به </a:t>
            </a:r>
            <a:r>
              <a:rPr lang="ar-EG" dirty="0" err="1"/>
              <a:t>هى</a:t>
            </a:r>
            <a:r>
              <a:rPr lang="ar-EG" dirty="0"/>
              <a:t> مجموعة </a:t>
            </a:r>
            <a:r>
              <a:rPr lang="ar-EG" dirty="0" err="1"/>
              <a:t>الالدهيد</a:t>
            </a:r>
            <a:r>
              <a:rPr lang="ar-EG" dirty="0"/>
              <a:t>.</a:t>
            </a:r>
          </a:p>
          <a:p>
            <a:pPr marL="355600" algn="just" rtl="1"/>
            <a:r>
              <a:rPr lang="ar-EG" dirty="0"/>
              <a:t>وبمثال اخر: </a:t>
            </a:r>
            <a:r>
              <a:rPr lang="ar-EG" dirty="0" err="1"/>
              <a:t>الكيتوبنتوز</a:t>
            </a:r>
            <a:r>
              <a:rPr lang="ar-EG" dirty="0"/>
              <a:t>: يطلق على السكر </a:t>
            </a:r>
            <a:r>
              <a:rPr lang="ar-EG" dirty="0" err="1"/>
              <a:t>الاحادى</a:t>
            </a:r>
            <a:r>
              <a:rPr lang="ar-EG" dirty="0"/>
              <a:t> الذى يحتوى على 5 ذرات كربون والمجموعة الفعالة به </a:t>
            </a:r>
            <a:r>
              <a:rPr lang="ar-EG" dirty="0" err="1"/>
              <a:t>هى</a:t>
            </a:r>
            <a:r>
              <a:rPr lang="ar-EG" dirty="0"/>
              <a:t> </a:t>
            </a:r>
            <a:r>
              <a:rPr lang="ar-EG" dirty="0" err="1"/>
              <a:t>الكيتون</a:t>
            </a:r>
            <a:r>
              <a:rPr lang="ar-EG" dirty="0"/>
              <a:t>.</a:t>
            </a:r>
          </a:p>
          <a:p>
            <a:pPr marL="355600" algn="just" rtl="1"/>
            <a:r>
              <a:rPr lang="ar-EG" dirty="0"/>
              <a:t>وتناولنا امثلة كثيرة لمثل هذه التصنيفات. </a:t>
            </a:r>
          </a:p>
          <a:p>
            <a:pPr algn="just" rtl="1"/>
            <a:endParaRPr lang="ar-EG" b="1" dirty="0" smtClean="0"/>
          </a:p>
          <a:p>
            <a:pPr marL="342900" indent="-342900" algn="just" rtl="1">
              <a:buFont typeface="Wingdings" pitchFamily="2" charset="2"/>
              <a:buChar char="q"/>
            </a:pPr>
            <a:endParaRPr lang="ar-E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9D50-C1DA-477D-8DD1-C9A6E416AE5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533400" y="2438400"/>
            <a:ext cx="449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ar-EG" sz="3200">
              <a:latin typeface="Tahoma" pitchFamily="34" charset="0"/>
            </a:endParaRP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6705600" y="2667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ar-EG"/>
          </a:p>
        </p:txBody>
      </p:sp>
      <p:sp>
        <p:nvSpPr>
          <p:cNvPr id="4" name="TextBox 3"/>
          <p:cNvSpPr txBox="1"/>
          <p:nvPr/>
        </p:nvSpPr>
        <p:spPr>
          <a:xfrm>
            <a:off x="533400" y="292100"/>
            <a:ext cx="8407400" cy="64940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-EG" sz="2800" b="1" dirty="0" err="1" smtClean="0"/>
              <a:t>فى</a:t>
            </a:r>
            <a:r>
              <a:rPr lang="ar-EG" sz="2800" b="1" dirty="0" smtClean="0"/>
              <a:t> المحاضرة السابقة</a:t>
            </a:r>
          </a:p>
          <a:p>
            <a:pPr algn="just" rtl="1"/>
            <a:r>
              <a:rPr lang="ar-EG" sz="2800" b="1" dirty="0" smtClean="0"/>
              <a:t>تناولنا ايضاً:</a:t>
            </a:r>
          </a:p>
          <a:p>
            <a:pPr algn="just" rtl="1"/>
            <a:endParaRPr lang="ar-EG" b="1" dirty="0"/>
          </a:p>
          <a:p>
            <a:pPr marL="342900" indent="-342900" algn="just" rtl="1">
              <a:buFont typeface="Wingdings" pitchFamily="2" charset="2"/>
              <a:buChar char="q"/>
            </a:pPr>
            <a:r>
              <a:rPr lang="ar-SA" b="1" dirty="0" smtClean="0"/>
              <a:t>التشكل </a:t>
            </a:r>
            <a:r>
              <a:rPr lang="ar-SA" b="1" dirty="0"/>
              <a:t>الفراغي في السكريات الأحادية</a:t>
            </a:r>
            <a:r>
              <a:rPr lang="ar-SA" b="1" dirty="0" smtClean="0"/>
              <a:t>:</a:t>
            </a:r>
            <a:endParaRPr lang="ar-EG" b="1" dirty="0" smtClean="0"/>
          </a:p>
          <a:p>
            <a:pPr marL="355600" algn="just" rtl="1"/>
            <a:r>
              <a:rPr lang="ar-EG" dirty="0"/>
              <a:t>عرفنا </a:t>
            </a:r>
            <a:r>
              <a:rPr lang="ar-EG" dirty="0" err="1"/>
              <a:t>فى</a:t>
            </a:r>
            <a:r>
              <a:rPr lang="ar-EG" dirty="0"/>
              <a:t> هذا الجزء معنى ذرة الكربون </a:t>
            </a:r>
            <a:r>
              <a:rPr lang="ar-EG" dirty="0" err="1"/>
              <a:t>الكيرالية</a:t>
            </a:r>
            <a:r>
              <a:rPr lang="ar-EG" dirty="0"/>
              <a:t> وتعلمنا كيف يمكننا تحديدها وكذلك كيف يمكننا حساب عدد المتشكلات الفراغية </a:t>
            </a:r>
            <a:r>
              <a:rPr lang="ar-EG" dirty="0" err="1"/>
              <a:t>لاى</a:t>
            </a:r>
            <a:r>
              <a:rPr lang="ar-EG" dirty="0"/>
              <a:t> سكر </a:t>
            </a:r>
            <a:r>
              <a:rPr lang="ar-EG" dirty="0" err="1"/>
              <a:t>احادى</a:t>
            </a:r>
            <a:r>
              <a:rPr lang="ar-EG" dirty="0"/>
              <a:t>.</a:t>
            </a:r>
          </a:p>
          <a:p>
            <a:pPr marL="355600" algn="just" rtl="1"/>
            <a:r>
              <a:rPr lang="ar-EG" dirty="0"/>
              <a:t>فمثلاً </a:t>
            </a:r>
            <a:r>
              <a:rPr lang="ar-EG" dirty="0" err="1"/>
              <a:t>للتذكره</a:t>
            </a:r>
            <a:r>
              <a:rPr lang="ar-EG" dirty="0"/>
              <a:t> سكر </a:t>
            </a:r>
            <a:r>
              <a:rPr lang="ar-EG" dirty="0" err="1"/>
              <a:t>الالدوهكسوز</a:t>
            </a:r>
            <a:r>
              <a:rPr lang="ar-EG" dirty="0"/>
              <a:t> – يحتوى على 4 ذرات كربون </a:t>
            </a:r>
            <a:r>
              <a:rPr lang="ar-EG" dirty="0" err="1"/>
              <a:t>كيرالية</a:t>
            </a:r>
            <a:r>
              <a:rPr lang="ar-EG" dirty="0"/>
              <a:t> وبتطبيق القانون (2 اس ن) </a:t>
            </a:r>
            <a:r>
              <a:rPr lang="ar-EG" dirty="0" err="1"/>
              <a:t>اى</a:t>
            </a:r>
            <a:r>
              <a:rPr lang="ar-EG" dirty="0"/>
              <a:t> (2 اس 4 لتعطى 16 متشكل </a:t>
            </a:r>
            <a:r>
              <a:rPr lang="ar-EG" dirty="0" err="1"/>
              <a:t>فراغى</a:t>
            </a:r>
            <a:r>
              <a:rPr lang="ar-EG" dirty="0"/>
              <a:t>). وهكذا ... </a:t>
            </a:r>
          </a:p>
          <a:p>
            <a:pPr marL="342900" indent="-342900" algn="just" rtl="1">
              <a:buFont typeface="Wingdings" pitchFamily="2" charset="2"/>
              <a:buChar char="q"/>
            </a:pPr>
            <a:r>
              <a:rPr lang="ar-SA" b="1" dirty="0"/>
              <a:t>المتشكلات </a:t>
            </a:r>
            <a:r>
              <a:rPr lang="ar-SA" b="1" dirty="0" err="1"/>
              <a:t>الفراغيه</a:t>
            </a:r>
            <a:r>
              <a:rPr lang="ar-SA" b="1" dirty="0"/>
              <a:t> </a:t>
            </a:r>
            <a:r>
              <a:rPr lang="en-US" b="1" dirty="0"/>
              <a:t>D</a:t>
            </a:r>
            <a:r>
              <a:rPr lang="ar-SA" b="1" dirty="0"/>
              <a:t> و</a:t>
            </a:r>
            <a:r>
              <a:rPr lang="en-US" b="1" dirty="0"/>
              <a:t>L</a:t>
            </a:r>
            <a:r>
              <a:rPr lang="ar-SA" b="1" dirty="0"/>
              <a:t> وإسقاط فيشر</a:t>
            </a:r>
            <a:r>
              <a:rPr lang="ar-SA" b="1" dirty="0" smtClean="0"/>
              <a:t>:</a:t>
            </a:r>
            <a:endParaRPr lang="ar-EG" b="1" dirty="0" smtClean="0"/>
          </a:p>
          <a:p>
            <a:pPr marL="355600" algn="just" rtl="1"/>
            <a:r>
              <a:rPr lang="ar-EG" dirty="0"/>
              <a:t>درسنا المتشكلات الفراغية لمركب </a:t>
            </a:r>
            <a:r>
              <a:rPr lang="ar-EG" dirty="0" err="1"/>
              <a:t>الجليسرالدهيد</a:t>
            </a:r>
            <a:r>
              <a:rPr lang="ar-EG" dirty="0"/>
              <a:t> كأبسط </a:t>
            </a:r>
            <a:r>
              <a:rPr lang="ar-EG" dirty="0" err="1"/>
              <a:t>الالدوزات</a:t>
            </a:r>
            <a:r>
              <a:rPr lang="ar-EG" dirty="0"/>
              <a:t>.</a:t>
            </a:r>
          </a:p>
          <a:p>
            <a:pPr marL="355600" algn="just" rtl="1"/>
            <a:r>
              <a:rPr lang="ar-EG" dirty="0" smtClean="0"/>
              <a:t>تعلمنا </a:t>
            </a:r>
            <a:r>
              <a:rPr lang="ar-EG" dirty="0"/>
              <a:t>هنا كيف يتم رسم جزئ السكر </a:t>
            </a:r>
            <a:r>
              <a:rPr lang="ar-EG" dirty="0" err="1"/>
              <a:t>الاحادى</a:t>
            </a:r>
            <a:r>
              <a:rPr lang="ar-EG" dirty="0"/>
              <a:t> بإسقاط فيشر وكيف يمكننا تحديد </a:t>
            </a:r>
            <a:r>
              <a:rPr lang="en-US" dirty="0"/>
              <a:t> D </a:t>
            </a:r>
            <a:r>
              <a:rPr lang="ar-EG" dirty="0"/>
              <a:t>و </a:t>
            </a:r>
            <a:r>
              <a:rPr lang="en-US" dirty="0"/>
              <a:t>L </a:t>
            </a:r>
            <a:r>
              <a:rPr lang="ar-EG" dirty="0"/>
              <a:t>  </a:t>
            </a:r>
            <a:r>
              <a:rPr lang="ar-EG" dirty="0" smtClean="0"/>
              <a:t>حيث انه </a:t>
            </a:r>
            <a:r>
              <a:rPr lang="ar-EG" dirty="0"/>
              <a:t>كما اتفقنا انه يعتمد على اتجاه مجموعة الهيدروكسيل </a:t>
            </a:r>
            <a:r>
              <a:rPr lang="ar-SA" dirty="0"/>
              <a:t>لذرة الكربون </a:t>
            </a:r>
            <a:r>
              <a:rPr lang="ar-SA" dirty="0" err="1"/>
              <a:t>الكيرالية</a:t>
            </a:r>
            <a:r>
              <a:rPr lang="ar-SA" dirty="0"/>
              <a:t> المجاورة لمجموعة (</a:t>
            </a:r>
            <a:r>
              <a:rPr lang="en-US" dirty="0"/>
              <a:t>  (-CH2OH</a:t>
            </a:r>
            <a:r>
              <a:rPr lang="ar-EG" dirty="0" err="1"/>
              <a:t>فى</a:t>
            </a:r>
            <a:r>
              <a:rPr lang="ar-EG" dirty="0"/>
              <a:t> </a:t>
            </a:r>
            <a:r>
              <a:rPr lang="ar-EG" dirty="0" err="1"/>
              <a:t>اى</a:t>
            </a:r>
            <a:r>
              <a:rPr lang="ar-EG" dirty="0"/>
              <a:t> سكر </a:t>
            </a:r>
            <a:r>
              <a:rPr lang="ar-EG" dirty="0" err="1" smtClean="0"/>
              <a:t>احادى</a:t>
            </a:r>
            <a:r>
              <a:rPr lang="ar-EG" dirty="0" smtClean="0"/>
              <a:t>.</a:t>
            </a:r>
          </a:p>
          <a:p>
            <a:pPr marL="355600" algn="just" rtl="1"/>
            <a:r>
              <a:rPr lang="ar-EG" dirty="0" smtClean="0"/>
              <a:t>وعرفنا مثلاً ان عدد المتشكلات لسكر </a:t>
            </a:r>
            <a:r>
              <a:rPr lang="ar-EG" dirty="0" err="1" smtClean="0"/>
              <a:t>الالدوهكسوز</a:t>
            </a:r>
            <a:r>
              <a:rPr lang="ar-EG" dirty="0" smtClean="0"/>
              <a:t> هو 16 متشكلاً </a:t>
            </a:r>
            <a:r>
              <a:rPr lang="ar-EG" dirty="0" err="1" smtClean="0"/>
              <a:t>فراغياً</a:t>
            </a:r>
            <a:r>
              <a:rPr lang="ar-EG" dirty="0" smtClean="0"/>
              <a:t> يكون نصفهم وهو 8 من النوع </a:t>
            </a:r>
            <a:r>
              <a:rPr lang="en-US" dirty="0" smtClean="0"/>
              <a:t>D </a:t>
            </a:r>
            <a:r>
              <a:rPr lang="ar-EG" dirty="0" smtClean="0"/>
              <a:t> والباقين من النوع </a:t>
            </a:r>
            <a:r>
              <a:rPr lang="en-US" dirty="0" smtClean="0"/>
              <a:t>L</a:t>
            </a:r>
            <a:r>
              <a:rPr lang="ar-EG" dirty="0" smtClean="0"/>
              <a:t>. حيث المتشكلات الفراغية </a:t>
            </a:r>
            <a:r>
              <a:rPr lang="en-US" dirty="0" smtClean="0"/>
              <a:t>D </a:t>
            </a:r>
            <a:r>
              <a:rPr lang="ar-EG" dirty="0" smtClean="0"/>
              <a:t> تكون مجموعة الهيدروكسيل ناحية اليمين أما ال </a:t>
            </a:r>
            <a:r>
              <a:rPr lang="en-US" dirty="0" smtClean="0"/>
              <a:t>L</a:t>
            </a:r>
            <a:r>
              <a:rPr lang="ar-EG" dirty="0" smtClean="0"/>
              <a:t> تكون ناحية اليسار </a:t>
            </a:r>
            <a:r>
              <a:rPr lang="ar-EG" dirty="0" err="1" smtClean="0"/>
              <a:t>فى</a:t>
            </a:r>
            <a:r>
              <a:rPr lang="ar-EG" dirty="0" smtClean="0"/>
              <a:t> اسقاط فيشر.</a:t>
            </a:r>
            <a:endParaRPr lang="ar-E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9D50-C1DA-477D-8DD1-C9A6E416AE5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25815"/>
            <a:ext cx="8407400" cy="61247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-EG" sz="2800" b="1" dirty="0" err="1" smtClean="0"/>
              <a:t>فى</a:t>
            </a:r>
            <a:r>
              <a:rPr lang="ar-EG" sz="2800" b="1" dirty="0" smtClean="0"/>
              <a:t> المحاضرة السابقة </a:t>
            </a:r>
          </a:p>
          <a:p>
            <a:pPr algn="just" rtl="1"/>
            <a:r>
              <a:rPr lang="ar-EG" sz="2800" b="1" dirty="0" smtClean="0"/>
              <a:t>تناولنا ايضاً:</a:t>
            </a:r>
          </a:p>
          <a:p>
            <a:pPr algn="just" rtl="1"/>
            <a:endParaRPr lang="ar-EG" b="1" dirty="0"/>
          </a:p>
          <a:p>
            <a:pPr marL="342900" indent="-342900" algn="just" rtl="1">
              <a:buFont typeface="Wingdings" pitchFamily="2" charset="2"/>
              <a:buChar char="q"/>
            </a:pPr>
            <a:r>
              <a:rPr lang="ar-EG" b="1" dirty="0"/>
              <a:t>أمثلة لبعض السكريات الاحادية </a:t>
            </a:r>
            <a:r>
              <a:rPr lang="ar-EG" b="1" dirty="0" err="1"/>
              <a:t>الالدهيدية</a:t>
            </a:r>
            <a:r>
              <a:rPr lang="ar-EG" b="1" dirty="0"/>
              <a:t> والكيتونية:</a:t>
            </a:r>
            <a:endParaRPr lang="ar-EG" dirty="0"/>
          </a:p>
          <a:p>
            <a:pPr marL="355600" algn="just" rtl="1"/>
            <a:r>
              <a:rPr lang="ar-EG" dirty="0" smtClean="0"/>
              <a:t>حددنا هنا بعض الامثلة للسكريات </a:t>
            </a:r>
            <a:r>
              <a:rPr lang="ar-EG" dirty="0" err="1" smtClean="0"/>
              <a:t>الاحاديه</a:t>
            </a:r>
            <a:r>
              <a:rPr lang="ar-EG" dirty="0" smtClean="0"/>
              <a:t> والمطالب بمعرفتهم جيداً وحفظ التركيب </a:t>
            </a:r>
            <a:r>
              <a:rPr lang="ar-EG" dirty="0" err="1" smtClean="0"/>
              <a:t>البنائى</a:t>
            </a:r>
            <a:r>
              <a:rPr lang="ar-EG" dirty="0" smtClean="0"/>
              <a:t> حيث سبق وان عرفنا كيف يمكننا كتابة التركيب </a:t>
            </a:r>
            <a:r>
              <a:rPr lang="ar-EG" dirty="0" err="1" smtClean="0"/>
              <a:t>الكيميائى</a:t>
            </a:r>
            <a:r>
              <a:rPr lang="ar-EG" dirty="0" smtClean="0"/>
              <a:t> لهم بإسقاط فيشر.</a:t>
            </a:r>
          </a:p>
          <a:p>
            <a:pPr marL="355600" algn="just" rtl="1"/>
            <a:r>
              <a:rPr lang="ar-EG" dirty="0" smtClean="0"/>
              <a:t>وهم </a:t>
            </a:r>
            <a:r>
              <a:rPr lang="ar-EG" dirty="0" err="1" smtClean="0"/>
              <a:t>كالتالى</a:t>
            </a:r>
            <a:r>
              <a:rPr lang="ar-EG" dirty="0" smtClean="0"/>
              <a:t>:</a:t>
            </a:r>
          </a:p>
          <a:p>
            <a:pPr marL="355600" algn="just" rtl="1"/>
            <a:r>
              <a:rPr lang="ar-EG" dirty="0" smtClean="0"/>
              <a:t>سكريات </a:t>
            </a:r>
            <a:r>
              <a:rPr lang="ar-EG" dirty="0" err="1" smtClean="0"/>
              <a:t>الالدوبنتوز</a:t>
            </a:r>
            <a:r>
              <a:rPr lang="ar-EG" dirty="0" smtClean="0"/>
              <a:t>: سكر الـ </a:t>
            </a:r>
            <a:r>
              <a:rPr lang="en-US" dirty="0" smtClean="0"/>
              <a:t>D</a:t>
            </a:r>
            <a:r>
              <a:rPr lang="ar-EG" dirty="0" smtClean="0"/>
              <a:t>- </a:t>
            </a:r>
            <a:r>
              <a:rPr lang="ar-EG" dirty="0" err="1" smtClean="0"/>
              <a:t>رايبوز</a:t>
            </a:r>
            <a:r>
              <a:rPr lang="ar-EG" dirty="0" smtClean="0"/>
              <a:t> و الـ </a:t>
            </a:r>
            <a:r>
              <a:rPr lang="en-US" dirty="0" smtClean="0"/>
              <a:t>D</a:t>
            </a:r>
            <a:r>
              <a:rPr lang="ar-EG" dirty="0" smtClean="0"/>
              <a:t>-</a:t>
            </a:r>
            <a:r>
              <a:rPr lang="ar-EG" dirty="0" err="1" smtClean="0"/>
              <a:t>ارابينوز</a:t>
            </a:r>
            <a:r>
              <a:rPr lang="ar-EG" dirty="0" smtClean="0"/>
              <a:t>.</a:t>
            </a:r>
          </a:p>
          <a:p>
            <a:pPr marL="355600" algn="just" rtl="1"/>
            <a:r>
              <a:rPr lang="ar-EG" dirty="0" smtClean="0"/>
              <a:t>سكريات </a:t>
            </a:r>
            <a:r>
              <a:rPr lang="ar-EG" dirty="0" err="1" smtClean="0"/>
              <a:t>الالدوهكسوز</a:t>
            </a:r>
            <a:r>
              <a:rPr lang="ar-EG" dirty="0" smtClean="0"/>
              <a:t>: سكر الـ </a:t>
            </a:r>
            <a:r>
              <a:rPr lang="en-US" dirty="0" smtClean="0"/>
              <a:t>D</a:t>
            </a:r>
            <a:r>
              <a:rPr lang="ar-EG" dirty="0" smtClean="0"/>
              <a:t>-اللوز ، </a:t>
            </a:r>
            <a:r>
              <a:rPr lang="en-US" dirty="0" smtClean="0"/>
              <a:t>D</a:t>
            </a:r>
            <a:r>
              <a:rPr lang="ar-EG" dirty="0" smtClean="0"/>
              <a:t>-جلوكوز ، </a:t>
            </a:r>
            <a:r>
              <a:rPr lang="en-US" dirty="0" smtClean="0"/>
              <a:t>D</a:t>
            </a:r>
            <a:r>
              <a:rPr lang="ar-EG" dirty="0" smtClean="0"/>
              <a:t>-</a:t>
            </a:r>
            <a:r>
              <a:rPr lang="ar-EG" dirty="0" err="1" smtClean="0"/>
              <a:t>مانوز</a:t>
            </a:r>
            <a:r>
              <a:rPr lang="ar-EG" dirty="0" smtClean="0"/>
              <a:t> ، </a:t>
            </a:r>
            <a:r>
              <a:rPr lang="en-US" dirty="0" smtClean="0"/>
              <a:t>D</a:t>
            </a:r>
            <a:r>
              <a:rPr lang="ar-EG" dirty="0" smtClean="0"/>
              <a:t>-</a:t>
            </a:r>
            <a:r>
              <a:rPr lang="ar-EG" dirty="0" err="1" smtClean="0"/>
              <a:t>جالاكتوز</a:t>
            </a:r>
            <a:r>
              <a:rPr lang="ar-EG" dirty="0" smtClean="0"/>
              <a:t>.</a:t>
            </a:r>
          </a:p>
          <a:p>
            <a:pPr marL="355600" algn="just" rtl="1"/>
            <a:r>
              <a:rPr lang="ar-EG" dirty="0" smtClean="0"/>
              <a:t>سكريات </a:t>
            </a:r>
            <a:r>
              <a:rPr lang="ar-EG" dirty="0" err="1" smtClean="0"/>
              <a:t>الكيتوهكسوز</a:t>
            </a:r>
            <a:r>
              <a:rPr lang="ar-EG" dirty="0" smtClean="0"/>
              <a:t>: سكر الـ </a:t>
            </a:r>
            <a:r>
              <a:rPr lang="en-US" dirty="0" smtClean="0"/>
              <a:t>D</a:t>
            </a:r>
            <a:r>
              <a:rPr lang="ar-EG" dirty="0" smtClean="0"/>
              <a:t>-</a:t>
            </a:r>
            <a:r>
              <a:rPr lang="ar-EG" dirty="0" err="1" smtClean="0"/>
              <a:t>بسكوز</a:t>
            </a:r>
            <a:r>
              <a:rPr lang="ar-EG" dirty="0" smtClean="0"/>
              <a:t> ، </a:t>
            </a:r>
            <a:r>
              <a:rPr lang="en-US" dirty="0" smtClean="0"/>
              <a:t>D</a:t>
            </a:r>
            <a:r>
              <a:rPr lang="ar-EG" dirty="0" smtClean="0"/>
              <a:t>-فركتوز</a:t>
            </a:r>
          </a:p>
          <a:p>
            <a:pPr marL="355600" algn="just" rtl="1"/>
            <a:r>
              <a:rPr lang="ar-EG" dirty="0" smtClean="0"/>
              <a:t>وكما علمنا : </a:t>
            </a:r>
            <a:r>
              <a:rPr lang="ar-SA" dirty="0" smtClean="0"/>
              <a:t>فان </a:t>
            </a:r>
            <a:r>
              <a:rPr lang="ar-SA" dirty="0"/>
              <a:t>السكر (</a:t>
            </a:r>
            <a:r>
              <a:rPr lang="en-US" dirty="0"/>
              <a:t>D</a:t>
            </a:r>
            <a:r>
              <a:rPr lang="ar-SA" dirty="0"/>
              <a:t>) هو صورة مرآة للسكر (</a:t>
            </a:r>
            <a:r>
              <a:rPr lang="en-US" dirty="0"/>
              <a:t>L</a:t>
            </a:r>
            <a:r>
              <a:rPr lang="ar-SA" dirty="0"/>
              <a:t>) ،ويكون لهما نفس قيمة الدوران النوعي ،لكن أحدهما يكون يميني (+) والآخر يساري </a:t>
            </a:r>
            <a:r>
              <a:rPr lang="ar-SA" dirty="0" smtClean="0"/>
              <a:t>(-)</a:t>
            </a:r>
            <a:r>
              <a:rPr lang="ar-EG" dirty="0"/>
              <a:t>.</a:t>
            </a:r>
            <a:endParaRPr lang="ar-EG" dirty="0" smtClean="0"/>
          </a:p>
          <a:p>
            <a:pPr marL="355600" indent="-342900" algn="just" rtl="1">
              <a:buFont typeface="Wingdings" pitchFamily="2" charset="2"/>
              <a:buChar char="q"/>
            </a:pPr>
            <a:r>
              <a:rPr lang="ar-SA" b="1" dirty="0" err="1" smtClean="0"/>
              <a:t>الإبـيــــمـيــرات</a:t>
            </a:r>
            <a:r>
              <a:rPr lang="ar-EG" b="1" dirty="0" smtClean="0"/>
              <a:t>:</a:t>
            </a:r>
          </a:p>
          <a:p>
            <a:pPr marL="355600" algn="just" rtl="1"/>
            <a:r>
              <a:rPr lang="ar-EG" dirty="0" smtClean="0"/>
              <a:t>عرفنا </a:t>
            </a:r>
            <a:r>
              <a:rPr lang="ar-EG" dirty="0" err="1" smtClean="0"/>
              <a:t>فى</a:t>
            </a:r>
            <a:r>
              <a:rPr lang="ar-EG" dirty="0" smtClean="0"/>
              <a:t> المحاضرة السابقة معنى </a:t>
            </a:r>
            <a:r>
              <a:rPr lang="ar-EG" dirty="0" err="1" smtClean="0"/>
              <a:t>الابيميرات</a:t>
            </a:r>
            <a:r>
              <a:rPr lang="ar-EG" dirty="0" smtClean="0"/>
              <a:t>. ف</a:t>
            </a:r>
            <a:r>
              <a:rPr lang="ar-SA" dirty="0"/>
              <a:t>يطلق على السكريات الأحادية التي تتماثل في التراتيب الفراغية حول جميع ذرات الكربون </a:t>
            </a:r>
            <a:r>
              <a:rPr lang="ar-SA" dirty="0" err="1"/>
              <a:t>الكيرالية</a:t>
            </a:r>
            <a:r>
              <a:rPr lang="ar-SA" dirty="0"/>
              <a:t> ماعدا ذرة كربون </a:t>
            </a:r>
            <a:r>
              <a:rPr lang="ar-SA" dirty="0" err="1"/>
              <a:t>كيرالية</a:t>
            </a:r>
            <a:r>
              <a:rPr lang="ar-SA" dirty="0"/>
              <a:t> واحدة باسم </a:t>
            </a:r>
            <a:r>
              <a:rPr lang="ar-SA" dirty="0" err="1" smtClean="0"/>
              <a:t>الإبـيـميـرات</a:t>
            </a:r>
            <a:r>
              <a:rPr lang="ar-EG" dirty="0" smtClean="0"/>
              <a:t>. فذكرنا بعض </a:t>
            </a:r>
            <a:r>
              <a:rPr lang="ar-EG" dirty="0" err="1" smtClean="0"/>
              <a:t>الامثة</a:t>
            </a:r>
            <a:r>
              <a:rPr lang="ar-EG" dirty="0" smtClean="0"/>
              <a:t> عليهم فمثلاً: </a:t>
            </a:r>
            <a:endParaRPr lang="ar-E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0A0C-0DEC-4313-A385-4C297C06DA1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5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457200" y="2971800"/>
            <a:ext cx="449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ar-EG" sz="3200">
              <a:latin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100" y="325815"/>
            <a:ext cx="8851900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55600" algn="just" rtl="1"/>
            <a:r>
              <a:rPr lang="ar-EG" dirty="0" smtClean="0"/>
              <a:t>1- السكران </a:t>
            </a:r>
            <a:r>
              <a:rPr lang="en-US" dirty="0" smtClean="0"/>
              <a:t>D</a:t>
            </a:r>
            <a:r>
              <a:rPr lang="ar-EG" dirty="0" smtClean="0"/>
              <a:t>-جلوكوز و </a:t>
            </a:r>
            <a:r>
              <a:rPr lang="en-US" dirty="0" smtClean="0"/>
              <a:t>D</a:t>
            </a:r>
            <a:r>
              <a:rPr lang="ar-EG" dirty="0" smtClean="0"/>
              <a:t>-</a:t>
            </a:r>
            <a:r>
              <a:rPr lang="ar-EG" dirty="0" err="1" smtClean="0"/>
              <a:t>مانوز</a:t>
            </a:r>
            <a:r>
              <a:rPr lang="ar-EG" dirty="0" smtClean="0"/>
              <a:t> يكونوا </a:t>
            </a:r>
            <a:r>
              <a:rPr lang="ar-EG" dirty="0" err="1" smtClean="0"/>
              <a:t>إبيميران</a:t>
            </a:r>
            <a:r>
              <a:rPr lang="ar-EG" dirty="0" smtClean="0"/>
              <a:t> عند ذرة الكربون </a:t>
            </a:r>
            <a:r>
              <a:rPr lang="ar-EG" dirty="0" err="1" smtClean="0"/>
              <a:t>الكيرالية</a:t>
            </a:r>
            <a:r>
              <a:rPr lang="ar-EG" dirty="0" smtClean="0"/>
              <a:t> رقم 2.</a:t>
            </a:r>
          </a:p>
          <a:p>
            <a:pPr marL="355600" algn="just" rtl="1"/>
            <a:r>
              <a:rPr lang="ar-EG" dirty="0" smtClean="0"/>
              <a:t>2- السكران </a:t>
            </a:r>
            <a:r>
              <a:rPr lang="en-US" dirty="0" smtClean="0"/>
              <a:t>D</a:t>
            </a:r>
            <a:r>
              <a:rPr lang="ar-EG" dirty="0" smtClean="0"/>
              <a:t>-جلوكوز و </a:t>
            </a:r>
            <a:r>
              <a:rPr lang="en-US" dirty="0" smtClean="0"/>
              <a:t>D</a:t>
            </a:r>
            <a:r>
              <a:rPr lang="ar-EG" dirty="0" smtClean="0"/>
              <a:t>-</a:t>
            </a:r>
            <a:r>
              <a:rPr lang="ar-EG" dirty="0" err="1" smtClean="0"/>
              <a:t>جالاكتوز</a:t>
            </a:r>
            <a:r>
              <a:rPr lang="ar-EG" dirty="0" smtClean="0"/>
              <a:t> يكونوا </a:t>
            </a:r>
            <a:r>
              <a:rPr lang="ar-EG" dirty="0" err="1" smtClean="0"/>
              <a:t>إبيميران</a:t>
            </a:r>
            <a:r>
              <a:rPr lang="ar-EG" dirty="0" smtClean="0"/>
              <a:t> عند ذرة الكربون رقم 4.</a:t>
            </a:r>
          </a:p>
          <a:p>
            <a:pPr marL="355600" algn="just" rtl="1"/>
            <a:r>
              <a:rPr lang="ar-EG" dirty="0" smtClean="0"/>
              <a:t>3- </a:t>
            </a:r>
            <a:r>
              <a:rPr lang="en-US" dirty="0" smtClean="0"/>
              <a:t>D</a:t>
            </a:r>
            <a:r>
              <a:rPr lang="ar-EG" dirty="0" smtClean="0"/>
              <a:t>-</a:t>
            </a:r>
            <a:r>
              <a:rPr lang="ar-EG" dirty="0" err="1" smtClean="0"/>
              <a:t>مانوز</a:t>
            </a:r>
            <a:r>
              <a:rPr lang="ar-EG" dirty="0" smtClean="0"/>
              <a:t> و </a:t>
            </a:r>
            <a:r>
              <a:rPr lang="en-US" dirty="0" smtClean="0"/>
              <a:t>D</a:t>
            </a:r>
            <a:r>
              <a:rPr lang="ar-EG" dirty="0" smtClean="0"/>
              <a:t>-</a:t>
            </a:r>
            <a:r>
              <a:rPr lang="ar-EG" dirty="0" err="1" smtClean="0"/>
              <a:t>جالاكتوز</a:t>
            </a:r>
            <a:r>
              <a:rPr lang="ar-EG" dirty="0" smtClean="0"/>
              <a:t> </a:t>
            </a:r>
            <a:r>
              <a:rPr lang="ar-EG" b="1" dirty="0" smtClean="0"/>
              <a:t>لا</a:t>
            </a:r>
            <a:r>
              <a:rPr lang="ar-EG" dirty="0" smtClean="0"/>
              <a:t> يكونوا </a:t>
            </a:r>
            <a:r>
              <a:rPr lang="ar-EG" dirty="0" err="1" smtClean="0"/>
              <a:t>إبيميران</a:t>
            </a:r>
            <a:r>
              <a:rPr lang="ar-EG" dirty="0" smtClean="0"/>
              <a:t> لانهم مختلفين عند ذرات الكربون رقم 2و 4. </a:t>
            </a:r>
            <a:r>
              <a:rPr lang="ar-EG" dirty="0" err="1" smtClean="0"/>
              <a:t>اى</a:t>
            </a:r>
            <a:r>
              <a:rPr lang="ar-EG" dirty="0" smtClean="0"/>
              <a:t> مختلفين عند ذرتين كربون </a:t>
            </a:r>
            <a:r>
              <a:rPr lang="ar-EG" dirty="0" err="1" smtClean="0"/>
              <a:t>كيراليتين</a:t>
            </a:r>
            <a:r>
              <a:rPr lang="ar-EG" dirty="0" smtClean="0"/>
              <a:t> وهذا عكس تعريف </a:t>
            </a:r>
            <a:r>
              <a:rPr lang="ar-EG" dirty="0" err="1" smtClean="0"/>
              <a:t>الابيميرات</a:t>
            </a:r>
            <a:r>
              <a:rPr lang="ar-EG" dirty="0" smtClean="0"/>
              <a:t>.</a:t>
            </a:r>
          </a:p>
          <a:p>
            <a:pPr marL="355600" indent="-342900" algn="just" rtl="1">
              <a:buFont typeface="Wingdings" pitchFamily="2" charset="2"/>
              <a:buChar char="q"/>
            </a:pPr>
            <a:r>
              <a:rPr lang="ar-EG" b="1" dirty="0" err="1" smtClean="0"/>
              <a:t>الإينانتيوميرات</a:t>
            </a:r>
            <a:r>
              <a:rPr lang="ar-EG" b="1" dirty="0" smtClean="0"/>
              <a:t>:</a:t>
            </a:r>
          </a:p>
          <a:p>
            <a:pPr marL="355600" algn="just" rtl="1"/>
            <a:r>
              <a:rPr lang="ar-EG" dirty="0" smtClean="0"/>
              <a:t>كما ذكرنا </a:t>
            </a:r>
            <a:r>
              <a:rPr lang="ar-EG" dirty="0" err="1" smtClean="0"/>
              <a:t>فى</a:t>
            </a:r>
            <a:r>
              <a:rPr lang="ar-EG" dirty="0" smtClean="0"/>
              <a:t> المحاضرة السابقة انه يطلق على </a:t>
            </a:r>
            <a:r>
              <a:rPr lang="ar-EG" dirty="0" err="1" smtClean="0"/>
              <a:t>اى</a:t>
            </a:r>
            <a:r>
              <a:rPr lang="ar-EG" dirty="0" smtClean="0"/>
              <a:t> </a:t>
            </a:r>
            <a:r>
              <a:rPr lang="ar-EG" dirty="0" err="1" smtClean="0"/>
              <a:t>متشكليين</a:t>
            </a:r>
            <a:r>
              <a:rPr lang="ar-EG" dirty="0" smtClean="0"/>
              <a:t> </a:t>
            </a:r>
            <a:r>
              <a:rPr lang="ar-EG" dirty="0" err="1" smtClean="0"/>
              <a:t>فراغيين</a:t>
            </a:r>
            <a:r>
              <a:rPr lang="ar-EG" dirty="0" smtClean="0"/>
              <a:t> صورة بعضهم البعض </a:t>
            </a:r>
            <a:r>
              <a:rPr lang="ar-EG" dirty="0" err="1" smtClean="0"/>
              <a:t>فى</a:t>
            </a:r>
            <a:r>
              <a:rPr lang="ar-EG" dirty="0" smtClean="0"/>
              <a:t> </a:t>
            </a:r>
            <a:r>
              <a:rPr lang="ar-EG" dirty="0" err="1" smtClean="0"/>
              <a:t>المراه</a:t>
            </a:r>
            <a:r>
              <a:rPr lang="ar-EG" dirty="0" smtClean="0"/>
              <a:t> انهم </a:t>
            </a:r>
            <a:r>
              <a:rPr lang="ar-EG" dirty="0" err="1" smtClean="0"/>
              <a:t>إينانتيوميران</a:t>
            </a:r>
            <a:r>
              <a:rPr lang="ar-EG" dirty="0" smtClean="0"/>
              <a:t>. حيث سكر الـ </a:t>
            </a:r>
            <a:r>
              <a:rPr lang="en-US" dirty="0" smtClean="0"/>
              <a:t>L</a:t>
            </a:r>
            <a:r>
              <a:rPr lang="ar-EG" dirty="0" smtClean="0"/>
              <a:t>-جلوكوز هو صورة مراه لسكر الـ </a:t>
            </a:r>
            <a:r>
              <a:rPr lang="en-US" dirty="0" smtClean="0"/>
              <a:t>D</a:t>
            </a:r>
            <a:r>
              <a:rPr lang="ar-EG" dirty="0" smtClean="0"/>
              <a:t>-جلوكوز فبذلك يكونوا </a:t>
            </a:r>
            <a:r>
              <a:rPr lang="ar-EG" dirty="0" err="1" smtClean="0"/>
              <a:t>إينانتيوميران</a:t>
            </a:r>
            <a:r>
              <a:rPr lang="ar-EG" dirty="0" smtClean="0"/>
              <a:t>. وهكذا ينطبق ذلك على </a:t>
            </a:r>
            <a:r>
              <a:rPr lang="ar-EG" dirty="0" err="1" smtClean="0"/>
              <a:t>باقى</a:t>
            </a:r>
            <a:r>
              <a:rPr lang="ar-EG" dirty="0" smtClean="0"/>
              <a:t> السكريات الاحادية.</a:t>
            </a:r>
            <a:endParaRPr lang="ar-EG" dirty="0"/>
          </a:p>
          <a:p>
            <a:pPr marL="355600" indent="-342900" algn="just" rtl="1">
              <a:buFont typeface="Wingdings" pitchFamily="2" charset="2"/>
              <a:buChar char="q"/>
            </a:pPr>
            <a:r>
              <a:rPr lang="ar-EG" dirty="0" smtClean="0"/>
              <a:t>عرفنا ايضاً متى يطلق على </a:t>
            </a:r>
            <a:r>
              <a:rPr lang="ar-EG" dirty="0" err="1" smtClean="0"/>
              <a:t>اى</a:t>
            </a:r>
            <a:r>
              <a:rPr lang="ar-EG" dirty="0" smtClean="0"/>
              <a:t> مركبين انهم </a:t>
            </a:r>
            <a:r>
              <a:rPr lang="ar-EG" b="1" dirty="0" smtClean="0"/>
              <a:t> </a:t>
            </a:r>
            <a:r>
              <a:rPr lang="ar-SA" b="1" dirty="0"/>
              <a:t>داي </a:t>
            </a:r>
            <a:r>
              <a:rPr lang="ar-SA" b="1" dirty="0" err="1" smtClean="0"/>
              <a:t>أستيريوم</a:t>
            </a:r>
            <a:r>
              <a:rPr lang="ar-EG" b="1" dirty="0" smtClean="0"/>
              <a:t>ي</a:t>
            </a:r>
            <a:r>
              <a:rPr lang="ar-SA" b="1" dirty="0" smtClean="0"/>
              <a:t>ر</a:t>
            </a:r>
            <a:r>
              <a:rPr lang="ar-EG" b="1" dirty="0" smtClean="0"/>
              <a:t>ان</a:t>
            </a:r>
            <a:r>
              <a:rPr lang="ar-EG" dirty="0" smtClean="0"/>
              <a:t>.</a:t>
            </a:r>
          </a:p>
          <a:p>
            <a:pPr marL="12700" algn="just" rtl="1"/>
            <a:endParaRPr lang="ar-EG" b="1" dirty="0"/>
          </a:p>
          <a:p>
            <a:pPr marL="12700" algn="just" rtl="1"/>
            <a:r>
              <a:rPr lang="ar-EG" b="1" dirty="0" smtClean="0"/>
              <a:t>الأن سوف نتكلم عن موضوع جديد حيث ما زلنا </a:t>
            </a:r>
            <a:r>
              <a:rPr lang="ar-EG" b="1" dirty="0" err="1" smtClean="0"/>
              <a:t>فى</a:t>
            </a:r>
            <a:r>
              <a:rPr lang="ar-EG" b="1" dirty="0" smtClean="0"/>
              <a:t> دراسة السكريات الاحادية وهو:</a:t>
            </a:r>
          </a:p>
          <a:p>
            <a:pPr marL="355600" indent="-342900" algn="just" rtl="1">
              <a:buFont typeface="Wingdings" pitchFamily="2" charset="2"/>
              <a:buChar char="v"/>
            </a:pPr>
            <a:r>
              <a:rPr lang="ar-EG" b="1" dirty="0" smtClean="0"/>
              <a:t>البناء الحلقى للسكريات الاحادية.</a:t>
            </a:r>
          </a:p>
          <a:p>
            <a:pPr marL="355600" indent="-342900" algn="just" rtl="1">
              <a:buFont typeface="Wingdings" pitchFamily="2" charset="2"/>
              <a:buChar char="v"/>
            </a:pPr>
            <a:r>
              <a:rPr lang="ar-EG" b="1" dirty="0" smtClean="0"/>
              <a:t>الادلة على وجود الشكل الحلقى للجلوكوز.</a:t>
            </a:r>
          </a:p>
          <a:p>
            <a:pPr marL="355600" indent="-342900" algn="just" rtl="1">
              <a:buFont typeface="Wingdings" pitchFamily="2" charset="2"/>
              <a:buChar char="v"/>
            </a:pPr>
            <a:r>
              <a:rPr lang="ar-EG" b="1" dirty="0" smtClean="0"/>
              <a:t>ذرة الكربون </a:t>
            </a:r>
            <a:r>
              <a:rPr lang="ar-EG" b="1" dirty="0" err="1" smtClean="0"/>
              <a:t>الانوميريه</a:t>
            </a:r>
            <a:r>
              <a:rPr lang="ar-EG" b="1" dirty="0" smtClean="0"/>
              <a:t>.</a:t>
            </a:r>
          </a:p>
          <a:p>
            <a:pPr marL="355600" algn="just" rtl="1"/>
            <a:endParaRPr lang="ar-EG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9D50-C1DA-477D-8DD1-C9A6E416AE5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0A0C-0DEC-4313-A385-4C297C06DA1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7500" y="579815"/>
            <a:ext cx="8623300" cy="56938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-EG" sz="2800" b="1" dirty="0" smtClean="0"/>
              <a:t>البناء الحلقى للسكريات الاحادية</a:t>
            </a:r>
          </a:p>
          <a:p>
            <a:pPr algn="just" rtl="1"/>
            <a:r>
              <a:rPr lang="ar-SA" dirty="0"/>
              <a:t>لقد سبق </a:t>
            </a:r>
            <a:r>
              <a:rPr lang="ar-EG" dirty="0"/>
              <a:t>وأشرنا الى ان بناء الس</a:t>
            </a:r>
            <a:r>
              <a:rPr lang="ar-SA" dirty="0"/>
              <a:t>كريات الأحادية على أنها </a:t>
            </a:r>
            <a:r>
              <a:rPr lang="ar-SA" dirty="0" err="1"/>
              <a:t>ألدهيدات</a:t>
            </a:r>
            <a:r>
              <a:rPr lang="ar-SA" dirty="0"/>
              <a:t> أو </a:t>
            </a:r>
            <a:r>
              <a:rPr lang="ar-SA" dirty="0" err="1"/>
              <a:t>كيتونات</a:t>
            </a:r>
            <a:r>
              <a:rPr lang="ar-SA" dirty="0"/>
              <a:t> عديدة الهيدروكسيل بصيغ مفتوحة (إسقاط فيشر). وبالرغم من أنها تعتبر مناسبة للتعرف على المتشكلات الفراغية للسكريات الأحادية إلا أنها في حقيقة الأمر لا تشمل جميع المتشكلات المكتشفة </a:t>
            </a:r>
            <a:r>
              <a:rPr lang="ar-SA" dirty="0" err="1"/>
              <a:t>للألدوزات</a:t>
            </a:r>
            <a:r>
              <a:rPr lang="ar-SA" dirty="0"/>
              <a:t> </a:t>
            </a:r>
            <a:r>
              <a:rPr lang="ar-SA" dirty="0" err="1"/>
              <a:t>والكيتوزات</a:t>
            </a:r>
            <a:r>
              <a:rPr lang="ar-SA" dirty="0"/>
              <a:t> </a:t>
            </a:r>
            <a:r>
              <a:rPr lang="ar-EG" dirty="0"/>
              <a:t>حيث هناك وجد انه يوجد متشكلات ألفا </a:t>
            </a:r>
            <a:r>
              <a:rPr lang="ar-SA" dirty="0"/>
              <a:t>α ،وبيتا β) </a:t>
            </a:r>
            <a:r>
              <a:rPr lang="ar-EG" dirty="0"/>
              <a:t>لنفس جزئ السكر </a:t>
            </a:r>
            <a:r>
              <a:rPr lang="ar-EG" dirty="0" err="1"/>
              <a:t>أى</a:t>
            </a:r>
            <a:r>
              <a:rPr lang="ar-EG" dirty="0"/>
              <a:t> ان:</a:t>
            </a:r>
          </a:p>
          <a:p>
            <a:pPr algn="just" rtl="1"/>
            <a:r>
              <a:rPr lang="ar-EG" dirty="0"/>
              <a:t>جزئ الـ </a:t>
            </a:r>
            <a:r>
              <a:rPr lang="en-US" dirty="0"/>
              <a:t>D</a:t>
            </a:r>
            <a:r>
              <a:rPr lang="ar-EG" dirty="0"/>
              <a:t>-جلوكوز يكون له متشكلان ألفا-</a:t>
            </a:r>
            <a:r>
              <a:rPr lang="en-US" dirty="0"/>
              <a:t>D</a:t>
            </a:r>
            <a:r>
              <a:rPr lang="ar-EG" dirty="0"/>
              <a:t>-جلوكوز و بيتا-</a:t>
            </a:r>
            <a:r>
              <a:rPr lang="en-US" dirty="0"/>
              <a:t>D</a:t>
            </a:r>
            <a:r>
              <a:rPr lang="ar-EG" dirty="0"/>
              <a:t>-جلوكوز</a:t>
            </a:r>
            <a:r>
              <a:rPr lang="ar-EG" dirty="0" smtClean="0"/>
              <a:t>.</a:t>
            </a:r>
          </a:p>
          <a:p>
            <a:pPr algn="just" rtl="1"/>
            <a:r>
              <a:rPr lang="ar-EG" dirty="0" smtClean="0"/>
              <a:t>ولذلك اقترح انه يكون الاشكال الفراغية للسكريات الاحادية خماسية وسداسية الكربون موجودة بصيغة حلقية. وهناك ادلة على وجود </a:t>
            </a:r>
            <a:r>
              <a:rPr lang="ar-EG" dirty="0" err="1" smtClean="0"/>
              <a:t>الجزئ</a:t>
            </a:r>
            <a:r>
              <a:rPr lang="ar-EG" dirty="0" smtClean="0"/>
              <a:t> الحلقى سنتعرف عليها لاحقاً بعد معرفة كيف يكون </a:t>
            </a:r>
            <a:r>
              <a:rPr lang="ar-EG" dirty="0" err="1" smtClean="0"/>
              <a:t>الجزئ</a:t>
            </a:r>
            <a:r>
              <a:rPr lang="ar-EG" dirty="0" smtClean="0"/>
              <a:t> حلقى.</a:t>
            </a:r>
          </a:p>
          <a:p>
            <a:pPr algn="just" rtl="1"/>
            <a:endParaRPr lang="ar-EG" dirty="0" smtClean="0"/>
          </a:p>
          <a:p>
            <a:pPr algn="just" rtl="1"/>
            <a:r>
              <a:rPr lang="ar-EG" b="1" dirty="0" smtClean="0"/>
              <a:t>فنجد </a:t>
            </a:r>
            <a:r>
              <a:rPr lang="ar-EG" b="1" dirty="0" err="1" smtClean="0"/>
              <a:t>الاتى</a:t>
            </a:r>
            <a:r>
              <a:rPr lang="ar-EG" b="1" dirty="0" smtClean="0"/>
              <a:t> </a:t>
            </a:r>
            <a:r>
              <a:rPr lang="ar-EG" b="1" dirty="0" err="1" smtClean="0"/>
              <a:t>فى</a:t>
            </a:r>
            <a:r>
              <a:rPr lang="ar-EG" b="1" dirty="0" smtClean="0"/>
              <a:t> جزئ سكر </a:t>
            </a:r>
            <a:r>
              <a:rPr lang="en-US" b="1" dirty="0" smtClean="0"/>
              <a:t>D</a:t>
            </a:r>
            <a:r>
              <a:rPr lang="ar-EG" b="1" dirty="0" smtClean="0"/>
              <a:t>-جلوكوز</a:t>
            </a:r>
          </a:p>
          <a:p>
            <a:pPr algn="just" rtl="1"/>
            <a:r>
              <a:rPr lang="ar-EG" dirty="0"/>
              <a:t>السلسلة المفتوحة لسكر الجلوكوز تكون مجموعة </a:t>
            </a:r>
            <a:r>
              <a:rPr lang="ar-EG" dirty="0" err="1"/>
              <a:t>الالدهيد</a:t>
            </a:r>
            <a:r>
              <a:rPr lang="ar-EG" dirty="0"/>
              <a:t> </a:t>
            </a:r>
            <a:r>
              <a:rPr lang="ar-EG" dirty="0" err="1"/>
              <a:t>هى</a:t>
            </a:r>
            <a:r>
              <a:rPr lang="ar-EG" dirty="0"/>
              <a:t> ذرة الكربون رقم 1 ، ومجموعات الهيدروكسيل </a:t>
            </a:r>
            <a:r>
              <a:rPr lang="ar-EG" dirty="0" err="1"/>
              <a:t>التى</a:t>
            </a:r>
            <a:r>
              <a:rPr lang="ar-EG" dirty="0"/>
              <a:t> تقع على ذرات الكربون </a:t>
            </a:r>
            <a:r>
              <a:rPr lang="ar-EG" dirty="0" err="1"/>
              <a:t>الكيراليه</a:t>
            </a:r>
            <a:r>
              <a:rPr lang="ar-EG" dirty="0"/>
              <a:t> من 2 الى 5 ، وذرة الكربون </a:t>
            </a:r>
            <a:r>
              <a:rPr lang="ar-EG" dirty="0" err="1"/>
              <a:t>الاخيره</a:t>
            </a:r>
            <a:r>
              <a:rPr lang="ar-EG" dirty="0"/>
              <a:t> غير </a:t>
            </a:r>
            <a:r>
              <a:rPr lang="ar-EG" dirty="0" err="1"/>
              <a:t>كيرالية</a:t>
            </a:r>
            <a:r>
              <a:rPr lang="ar-EG" dirty="0"/>
              <a:t> </a:t>
            </a:r>
            <a:r>
              <a:rPr lang="en-US" dirty="0"/>
              <a:t>CH2OH</a:t>
            </a:r>
            <a:r>
              <a:rPr lang="ar-EG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839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85800" y="519113"/>
            <a:ext cx="8255000" cy="2719387"/>
            <a:chOff x="685800" y="519113"/>
            <a:chExt cx="8255000" cy="2719387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2381" y="519113"/>
              <a:ext cx="7293535" cy="2719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8" name="Straight Arrow Connector 7"/>
            <p:cNvCxnSpPr/>
            <p:nvPr/>
          </p:nvCxnSpPr>
          <p:spPr bwMode="auto">
            <a:xfrm flipH="1">
              <a:off x="7683500" y="838200"/>
              <a:ext cx="381000" cy="7493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TextBox 8"/>
            <p:cNvSpPr txBox="1"/>
            <p:nvPr/>
          </p:nvSpPr>
          <p:spPr>
            <a:xfrm>
              <a:off x="7683500" y="519113"/>
              <a:ext cx="125730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EG" sz="1800" dirty="0" smtClean="0"/>
                <a:t>ناحية اليمين</a:t>
              </a:r>
              <a:endParaRPr lang="ar-EG" sz="18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5800" y="653534"/>
              <a:ext cx="125730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EG" sz="1800" dirty="0" smtClean="0"/>
                <a:t>ناحية اليسار</a:t>
              </a:r>
              <a:endParaRPr lang="ar-EG" sz="1800" dirty="0"/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1117600" y="1117600"/>
              <a:ext cx="196850" cy="4699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" name="TextBox 1"/>
          <p:cNvSpPr txBox="1"/>
          <p:nvPr/>
        </p:nvSpPr>
        <p:spPr>
          <a:xfrm>
            <a:off x="317500" y="325814"/>
            <a:ext cx="8623300" cy="63709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endParaRPr lang="ar-EG" dirty="0" smtClean="0"/>
          </a:p>
          <a:p>
            <a:pPr rtl="1"/>
            <a:endParaRPr lang="ar-EG" dirty="0"/>
          </a:p>
          <a:p>
            <a:pPr algn="just" rtl="1"/>
            <a:endParaRPr lang="ar-EG" dirty="0" smtClean="0"/>
          </a:p>
          <a:p>
            <a:pPr algn="just" rtl="1"/>
            <a:endParaRPr lang="ar-EG" dirty="0"/>
          </a:p>
          <a:p>
            <a:pPr algn="just" rtl="1"/>
            <a:endParaRPr lang="ar-EG" dirty="0" smtClean="0"/>
          </a:p>
          <a:p>
            <a:pPr algn="just" rtl="1"/>
            <a:endParaRPr lang="ar-EG" dirty="0" smtClean="0"/>
          </a:p>
          <a:p>
            <a:pPr algn="just" rtl="1"/>
            <a:endParaRPr lang="ar-EG" dirty="0"/>
          </a:p>
          <a:p>
            <a:pPr algn="just" rtl="1"/>
            <a:endParaRPr lang="ar-EG" dirty="0" smtClean="0"/>
          </a:p>
          <a:p>
            <a:pPr algn="just" rtl="1"/>
            <a:endParaRPr lang="ar-EG" dirty="0"/>
          </a:p>
          <a:p>
            <a:pPr algn="just" rtl="1"/>
            <a:r>
              <a:rPr lang="ar-EG" dirty="0"/>
              <a:t>فلتكوين الشكل الحلقى فإن زوج الالكترونات </a:t>
            </a:r>
            <a:r>
              <a:rPr lang="ar-EG" dirty="0" err="1"/>
              <a:t>الحره</a:t>
            </a:r>
            <a:r>
              <a:rPr lang="ar-EG" dirty="0"/>
              <a:t> لذرة اكسجين مجموعة الهيدروكسيل الموجودة على ذرة الكربون </a:t>
            </a:r>
            <a:r>
              <a:rPr lang="ar-EG" dirty="0" err="1"/>
              <a:t>الكيراليه</a:t>
            </a:r>
            <a:r>
              <a:rPr lang="ar-EG" dirty="0"/>
              <a:t> رقم 5 تهاجم كربون مجموعة </a:t>
            </a:r>
            <a:r>
              <a:rPr lang="ar-EG" dirty="0" err="1"/>
              <a:t>الالدهيد</a:t>
            </a:r>
            <a:r>
              <a:rPr lang="ar-EG" dirty="0"/>
              <a:t> (</a:t>
            </a:r>
            <a:r>
              <a:rPr lang="ar-EG" dirty="0" err="1"/>
              <a:t>اى</a:t>
            </a:r>
            <a:r>
              <a:rPr lang="ar-EG" dirty="0"/>
              <a:t> ذرة الكربون رقم 1) وبذلك يتجه هيدروجين مجموعة الهيدروكسيل ليتحد مع اكسجين مجموعة </a:t>
            </a:r>
            <a:r>
              <a:rPr lang="ar-EG" dirty="0" err="1"/>
              <a:t>الالدهيد</a:t>
            </a:r>
            <a:r>
              <a:rPr lang="ar-EG" dirty="0"/>
              <a:t> مكوناً بذلك مجموعة </a:t>
            </a:r>
            <a:r>
              <a:rPr lang="ar-EG" dirty="0" err="1"/>
              <a:t>هيدروكسيل</a:t>
            </a:r>
            <a:r>
              <a:rPr lang="ar-EG" dirty="0"/>
              <a:t> جديدة على ذرة الكربون رقم 1.</a:t>
            </a:r>
          </a:p>
          <a:p>
            <a:pPr algn="just" rtl="1"/>
            <a:r>
              <a:rPr lang="ar-EG" dirty="0" err="1"/>
              <a:t>فأذا</a:t>
            </a:r>
            <a:r>
              <a:rPr lang="ar-EG" dirty="0"/>
              <a:t> كانت مجموعة الهيدروكسيل ناحية اليمين يطلق على المتشكل </a:t>
            </a:r>
            <a:r>
              <a:rPr lang="ar-EG" dirty="0" err="1"/>
              <a:t>الفراغى</a:t>
            </a:r>
            <a:r>
              <a:rPr lang="ar-EG" dirty="0"/>
              <a:t> ألفا ويرمز له بالرمز </a:t>
            </a:r>
            <a:r>
              <a:rPr lang="ar-SA" dirty="0"/>
              <a:t>α</a:t>
            </a:r>
            <a:r>
              <a:rPr lang="ar-EG" dirty="0"/>
              <a:t>, </a:t>
            </a:r>
            <a:r>
              <a:rPr lang="ar-EG" dirty="0" err="1"/>
              <a:t>وأذا</a:t>
            </a:r>
            <a:r>
              <a:rPr lang="ar-EG" dirty="0"/>
              <a:t> كانت مجموعة الهيدروكسيل ناحية اليسار يطلق على المتشكل </a:t>
            </a:r>
            <a:r>
              <a:rPr lang="ar-EG" dirty="0" err="1"/>
              <a:t>الفراغى</a:t>
            </a:r>
            <a:r>
              <a:rPr lang="ar-EG" dirty="0"/>
              <a:t> بيتا ويرمز له بالرمز </a:t>
            </a:r>
            <a:r>
              <a:rPr lang="ar-SA" dirty="0"/>
              <a:t>β</a:t>
            </a:r>
            <a:r>
              <a:rPr lang="ar-EG" dirty="0"/>
              <a:t>.</a:t>
            </a:r>
          </a:p>
          <a:p>
            <a:pPr algn="just" rtl="1"/>
            <a:r>
              <a:rPr lang="ar-EG" dirty="0" smtClean="0"/>
              <a:t>وتسمى بذلك ذرة الكربون رقم 1 </a:t>
            </a:r>
            <a:r>
              <a:rPr lang="ar-EG" dirty="0" err="1" smtClean="0"/>
              <a:t>فى</a:t>
            </a:r>
            <a:r>
              <a:rPr lang="ar-EG" dirty="0" smtClean="0"/>
              <a:t> هذه الحالة باسم ذرة الكربون </a:t>
            </a:r>
            <a:r>
              <a:rPr lang="ar-EG" dirty="0" err="1" smtClean="0"/>
              <a:t>الانوميرية</a:t>
            </a:r>
            <a:r>
              <a:rPr lang="ar-EG" dirty="0" smtClean="0"/>
              <a:t>.</a:t>
            </a:r>
            <a:endParaRPr lang="ar-E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0A0C-0DEC-4313-A385-4C297C06DA1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69100" y="2933700"/>
            <a:ext cx="14306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EG" sz="1800" dirty="0" smtClean="0"/>
              <a:t>ألفا- </a:t>
            </a:r>
            <a:r>
              <a:rPr lang="en-US" sz="1800" dirty="0" smtClean="0"/>
              <a:t>D</a:t>
            </a:r>
            <a:r>
              <a:rPr lang="ar-EG" sz="1800" dirty="0" smtClean="0"/>
              <a:t>-جلوكوز </a:t>
            </a:r>
            <a:endParaRPr lang="ar-EG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1152525" y="2931180"/>
            <a:ext cx="14306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EG" sz="1800" dirty="0" smtClean="0"/>
              <a:t>بيتا- </a:t>
            </a:r>
            <a:r>
              <a:rPr lang="en-US" sz="1800" dirty="0" smtClean="0"/>
              <a:t>D</a:t>
            </a:r>
            <a:r>
              <a:rPr lang="ar-EG" sz="1800" dirty="0" smtClean="0"/>
              <a:t>-جلوكوز </a:t>
            </a:r>
            <a:endParaRPr lang="ar-EG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4152900" y="3067447"/>
            <a:ext cx="14306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en-US" sz="1800" dirty="0" smtClean="0"/>
              <a:t>D</a:t>
            </a:r>
            <a:r>
              <a:rPr lang="ar-EG" sz="1800" dirty="0" smtClean="0"/>
              <a:t>-جلوكوز</a:t>
            </a:r>
          </a:p>
          <a:p>
            <a:pPr rtl="1"/>
            <a:r>
              <a:rPr lang="ar-EG" sz="1800" dirty="0" smtClean="0"/>
              <a:t>سلسلة مفتوحة </a:t>
            </a:r>
            <a:endParaRPr lang="ar-EG" sz="1800" dirty="0"/>
          </a:p>
        </p:txBody>
      </p:sp>
    </p:spTree>
    <p:extLst>
      <p:ext uri="{BB962C8B-B14F-4D97-AF65-F5344CB8AC3E}">
        <p14:creationId xmlns:p14="http://schemas.microsoft.com/office/powerpoint/2010/main" val="247200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0A0C-0DEC-4313-A385-4C297C06DA1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7500" y="321428"/>
            <a:ext cx="8623300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endParaRPr lang="ar-EG" dirty="0" smtClean="0"/>
          </a:p>
          <a:p>
            <a:pPr algn="just" rtl="1"/>
            <a:r>
              <a:rPr lang="ar-EG" b="1" dirty="0" smtClean="0"/>
              <a:t>ولقد اشرنا </a:t>
            </a:r>
            <a:r>
              <a:rPr lang="ar-EG" b="1" dirty="0" err="1" smtClean="0"/>
              <a:t>فى</a:t>
            </a:r>
            <a:r>
              <a:rPr lang="ar-EG" b="1" dirty="0" smtClean="0"/>
              <a:t> السابق </a:t>
            </a:r>
            <a:r>
              <a:rPr lang="ar-EG" dirty="0" smtClean="0"/>
              <a:t>انه يطلق على </a:t>
            </a:r>
            <a:r>
              <a:rPr lang="ar-EG" dirty="0" err="1" smtClean="0"/>
              <a:t>اى</a:t>
            </a:r>
            <a:r>
              <a:rPr lang="ar-EG" dirty="0" smtClean="0"/>
              <a:t> متشكلين انهما </a:t>
            </a:r>
            <a:r>
              <a:rPr lang="ar-EG" dirty="0" err="1" smtClean="0"/>
              <a:t>إبيميران</a:t>
            </a:r>
            <a:r>
              <a:rPr lang="ar-EG" dirty="0" smtClean="0"/>
              <a:t> اذا كان الاختلاف بين المتشكلين </a:t>
            </a:r>
            <a:r>
              <a:rPr lang="ar-EG" dirty="0" err="1" smtClean="0"/>
              <a:t>فى</a:t>
            </a:r>
            <a:r>
              <a:rPr lang="ar-EG" dirty="0" smtClean="0"/>
              <a:t> ترتيب </a:t>
            </a:r>
            <a:r>
              <a:rPr lang="ar-EG" dirty="0" err="1" smtClean="0"/>
              <a:t>فراغى</a:t>
            </a:r>
            <a:r>
              <a:rPr lang="ar-EG" dirty="0" smtClean="0"/>
              <a:t> حول ذرة كربون </a:t>
            </a:r>
            <a:r>
              <a:rPr lang="ar-EG" dirty="0" err="1" smtClean="0"/>
              <a:t>كيرالية</a:t>
            </a:r>
            <a:r>
              <a:rPr lang="ar-EG" dirty="0" smtClean="0"/>
              <a:t> واحدة. </a:t>
            </a:r>
          </a:p>
          <a:p>
            <a:pPr algn="just" rtl="1"/>
            <a:r>
              <a:rPr lang="ar-EG" dirty="0" smtClean="0"/>
              <a:t>ولذلك فإذا كان الاختلاف بين </a:t>
            </a:r>
            <a:r>
              <a:rPr lang="ar-EG" dirty="0" err="1" smtClean="0"/>
              <a:t>الابيمرات</a:t>
            </a:r>
            <a:r>
              <a:rPr lang="ar-EG" dirty="0" smtClean="0"/>
              <a:t> يرجع الى الاختلاف </a:t>
            </a:r>
            <a:r>
              <a:rPr lang="ar-EG" dirty="0" err="1" smtClean="0"/>
              <a:t>فى</a:t>
            </a:r>
            <a:r>
              <a:rPr lang="ar-EG" dirty="0" smtClean="0"/>
              <a:t> الترتيب </a:t>
            </a:r>
            <a:r>
              <a:rPr lang="ar-EG" dirty="0" err="1" smtClean="0"/>
              <a:t>الفراغى</a:t>
            </a:r>
            <a:r>
              <a:rPr lang="ar-EG" dirty="0" smtClean="0"/>
              <a:t> حول ذرة الكربون </a:t>
            </a:r>
            <a:r>
              <a:rPr lang="ar-EG" dirty="0" err="1" smtClean="0"/>
              <a:t>الانوميرية</a:t>
            </a:r>
            <a:r>
              <a:rPr lang="ar-EG" dirty="0" smtClean="0"/>
              <a:t> وهى الاولى (</a:t>
            </a:r>
            <a:r>
              <a:rPr lang="ar-EG" dirty="0" err="1" smtClean="0"/>
              <a:t>اى</a:t>
            </a:r>
            <a:r>
              <a:rPr lang="ar-EG" dirty="0" smtClean="0"/>
              <a:t> على ذرة الكربون الاولى </a:t>
            </a:r>
            <a:r>
              <a:rPr lang="ar-EG" dirty="0" err="1" smtClean="0"/>
              <a:t>فى</a:t>
            </a:r>
            <a:r>
              <a:rPr lang="ar-EG" dirty="0" smtClean="0"/>
              <a:t> الشكل الحلقى) (</a:t>
            </a:r>
            <a:r>
              <a:rPr lang="ar-EG" dirty="0" err="1" smtClean="0"/>
              <a:t>فهى</a:t>
            </a:r>
            <a:r>
              <a:rPr lang="ar-EG" dirty="0" smtClean="0"/>
              <a:t> الاولى </a:t>
            </a:r>
            <a:r>
              <a:rPr lang="ar-EG" dirty="0" err="1" smtClean="0"/>
              <a:t>فى</a:t>
            </a:r>
            <a:r>
              <a:rPr lang="ar-EG" dirty="0" smtClean="0"/>
              <a:t> مركبات </a:t>
            </a:r>
            <a:r>
              <a:rPr lang="ar-EG" dirty="0" err="1" smtClean="0"/>
              <a:t>الالدوزات</a:t>
            </a:r>
            <a:r>
              <a:rPr lang="ar-EG" dirty="0" smtClean="0"/>
              <a:t>) والثانية </a:t>
            </a:r>
            <a:r>
              <a:rPr lang="ar-EG" dirty="0" err="1" smtClean="0"/>
              <a:t>فى</a:t>
            </a:r>
            <a:r>
              <a:rPr lang="ar-EG" dirty="0" smtClean="0"/>
              <a:t> </a:t>
            </a:r>
            <a:r>
              <a:rPr lang="ar-EG" dirty="0" err="1" smtClean="0"/>
              <a:t>الكيتوزات</a:t>
            </a:r>
            <a:r>
              <a:rPr lang="ar-EG" dirty="0" smtClean="0"/>
              <a:t> فيطلق بذلك على </a:t>
            </a:r>
            <a:r>
              <a:rPr lang="ar-EG" dirty="0" err="1" smtClean="0"/>
              <a:t>الابيمرات</a:t>
            </a:r>
            <a:r>
              <a:rPr lang="ar-EG" dirty="0" smtClean="0"/>
              <a:t> باسم </a:t>
            </a:r>
            <a:r>
              <a:rPr lang="ar-EG" dirty="0" err="1" smtClean="0"/>
              <a:t>الأنوميرات</a:t>
            </a:r>
            <a:r>
              <a:rPr lang="ar-EG" dirty="0" smtClean="0"/>
              <a:t>.</a:t>
            </a:r>
          </a:p>
          <a:p>
            <a:pPr algn="just" rtl="1"/>
            <a:r>
              <a:rPr lang="ar-EG" dirty="0" smtClean="0"/>
              <a:t>وبذلك نستنتج انه </a:t>
            </a:r>
            <a:r>
              <a:rPr lang="ar-EG" dirty="0" err="1" smtClean="0"/>
              <a:t>الانوميرات</a:t>
            </a:r>
            <a:r>
              <a:rPr lang="ar-EG" dirty="0" smtClean="0"/>
              <a:t> عبارة عن </a:t>
            </a:r>
            <a:r>
              <a:rPr lang="ar-EG" dirty="0" err="1" smtClean="0"/>
              <a:t>إبيميرات</a:t>
            </a:r>
            <a:r>
              <a:rPr lang="ar-EG" dirty="0" smtClean="0"/>
              <a:t> يكون فيها الموقع </a:t>
            </a:r>
            <a:r>
              <a:rPr lang="ar-EG" dirty="0" err="1" smtClean="0"/>
              <a:t>الكيرالى</a:t>
            </a:r>
            <a:r>
              <a:rPr lang="ar-EG" dirty="0" smtClean="0"/>
              <a:t> </a:t>
            </a:r>
            <a:r>
              <a:rPr lang="ar-EG" dirty="0" err="1" smtClean="0"/>
              <a:t>فى</a:t>
            </a:r>
            <a:r>
              <a:rPr lang="ar-EG" dirty="0" smtClean="0"/>
              <a:t> الاصل ذرة الكربون لمجموعة </a:t>
            </a:r>
            <a:r>
              <a:rPr lang="ar-EG" dirty="0" err="1" smtClean="0"/>
              <a:t>الكربونيل</a:t>
            </a:r>
            <a:r>
              <a:rPr lang="ar-EG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355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0A0C-0DEC-4313-A385-4C297C06DA1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7500" y="338515"/>
            <a:ext cx="8623300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-EG" sz="2800" b="1" dirty="0"/>
              <a:t>الدوران المعدل</a:t>
            </a:r>
          </a:p>
          <a:p>
            <a:pPr algn="just" rtl="1"/>
            <a:r>
              <a:rPr lang="ar-EG" dirty="0"/>
              <a:t>بعد فهمنا لحقيقة وجود جزئ الجلوكوز </a:t>
            </a:r>
            <a:r>
              <a:rPr lang="ar-EG" dirty="0" err="1"/>
              <a:t>فى</a:t>
            </a:r>
            <a:r>
              <a:rPr lang="ar-EG" dirty="0"/>
              <a:t> الشكل الحلقى دعنا الان نرى ما نسبة وجود كل من الشكل المفتوح </a:t>
            </a:r>
            <a:r>
              <a:rPr lang="ar-EG" dirty="0" err="1"/>
              <a:t>والمتشكليين</a:t>
            </a:r>
            <a:r>
              <a:rPr lang="ar-EG" dirty="0"/>
              <a:t> </a:t>
            </a:r>
            <a:r>
              <a:rPr lang="ar-EG" dirty="0" err="1" smtClean="0"/>
              <a:t>الفراغيين</a:t>
            </a:r>
            <a:r>
              <a:rPr lang="ar-EG" dirty="0" smtClean="0"/>
              <a:t> ألفا وبيتا </a:t>
            </a:r>
            <a:r>
              <a:rPr lang="ar-EG" dirty="0" err="1"/>
              <a:t>لجزئ</a:t>
            </a:r>
            <a:r>
              <a:rPr lang="ar-EG" dirty="0"/>
              <a:t> الجلوكوز الحلقى </a:t>
            </a:r>
            <a:r>
              <a:rPr lang="ar-EG" dirty="0" err="1"/>
              <a:t>فى</a:t>
            </a:r>
            <a:r>
              <a:rPr lang="ar-EG" dirty="0"/>
              <a:t> </a:t>
            </a:r>
            <a:r>
              <a:rPr lang="ar-EG" dirty="0" err="1"/>
              <a:t>محاليلة</a:t>
            </a:r>
            <a:r>
              <a:rPr lang="ar-EG" dirty="0"/>
              <a:t> المائية.</a:t>
            </a:r>
          </a:p>
          <a:p>
            <a:pPr algn="just" rtl="1"/>
            <a:r>
              <a:rPr lang="ar-EG" dirty="0"/>
              <a:t>وذلك </a:t>
            </a:r>
            <a:r>
              <a:rPr lang="ar-EG" dirty="0" err="1"/>
              <a:t>فى</a:t>
            </a:r>
            <a:r>
              <a:rPr lang="ar-EG" dirty="0"/>
              <a:t> بما يسمى </a:t>
            </a:r>
            <a:r>
              <a:rPr lang="ar-EG" dirty="0" smtClean="0"/>
              <a:t>با</a:t>
            </a:r>
            <a:r>
              <a:rPr lang="ar-EG" b="1" dirty="0" smtClean="0"/>
              <a:t>لدوران </a:t>
            </a:r>
            <a:r>
              <a:rPr lang="ar-EG" b="1" dirty="0"/>
              <a:t>المعدل</a:t>
            </a:r>
            <a:r>
              <a:rPr lang="ar-EG" sz="2800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59600" y="2705100"/>
            <a:ext cx="14859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-EG" sz="2000" dirty="0" smtClean="0"/>
              <a:t>ألفا-</a:t>
            </a:r>
            <a:r>
              <a:rPr lang="ar-EG" sz="2000" dirty="0"/>
              <a:t> </a:t>
            </a:r>
            <a:r>
              <a:rPr lang="en-US" sz="2000" dirty="0" smtClean="0"/>
              <a:t>D</a:t>
            </a:r>
            <a:r>
              <a:rPr lang="ar-EG" sz="2000" dirty="0" smtClean="0"/>
              <a:t>-جلوكوز</a:t>
            </a:r>
            <a:endParaRPr lang="ar-EG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181100" y="2765455"/>
            <a:ext cx="14859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-EG" sz="2000" dirty="0" smtClean="0"/>
              <a:t>بيتا- </a:t>
            </a:r>
            <a:r>
              <a:rPr lang="en-US" sz="2000" dirty="0" smtClean="0"/>
              <a:t>D</a:t>
            </a:r>
            <a:r>
              <a:rPr lang="ar-EG" sz="2000" dirty="0" smtClean="0"/>
              <a:t>-جلوكوز</a:t>
            </a:r>
            <a:endParaRPr lang="ar-EG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248150" y="2689255"/>
            <a:ext cx="14859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en-US" sz="2000" dirty="0" smtClean="0"/>
              <a:t>D</a:t>
            </a:r>
            <a:r>
              <a:rPr lang="ar-EG" sz="2000" dirty="0" smtClean="0"/>
              <a:t>-جلوكوز (مفتوح)</a:t>
            </a:r>
            <a:endParaRPr lang="ar-EG" sz="200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3136900" y="2905155"/>
            <a:ext cx="9271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5918200" y="2905155"/>
            <a:ext cx="939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5918200" y="2965510"/>
            <a:ext cx="4699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3530600" y="2990910"/>
            <a:ext cx="55245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6858000" y="3149600"/>
            <a:ext cx="1854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1800" dirty="0" smtClean="0"/>
              <a:t>الدوران </a:t>
            </a:r>
            <a:r>
              <a:rPr lang="ar-EG" sz="1800" dirty="0" err="1" smtClean="0"/>
              <a:t>النوعى</a:t>
            </a:r>
            <a:r>
              <a:rPr lang="ar-EG" sz="1800" dirty="0" smtClean="0"/>
              <a:t> +112</a:t>
            </a:r>
            <a:endParaRPr lang="ar-EG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1181100" y="3251200"/>
            <a:ext cx="1854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1800" dirty="0" smtClean="0"/>
              <a:t>الدوران </a:t>
            </a:r>
            <a:r>
              <a:rPr lang="ar-EG" sz="1800" dirty="0" err="1" smtClean="0"/>
              <a:t>النوعى</a:t>
            </a:r>
            <a:r>
              <a:rPr lang="ar-EG" sz="1800" dirty="0" smtClean="0"/>
              <a:t> +19</a:t>
            </a:r>
            <a:endParaRPr lang="ar-EG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7251700" y="3595132"/>
            <a:ext cx="1054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dirty="0" smtClean="0"/>
              <a:t>51 %</a:t>
            </a:r>
            <a:endParaRPr lang="ar-EG" dirty="0"/>
          </a:p>
        </p:txBody>
      </p:sp>
      <p:sp>
        <p:nvSpPr>
          <p:cNvPr id="19" name="TextBox 18"/>
          <p:cNvSpPr txBox="1"/>
          <p:nvPr/>
        </p:nvSpPr>
        <p:spPr>
          <a:xfrm>
            <a:off x="1581150" y="3671332"/>
            <a:ext cx="1054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dirty="0" smtClean="0"/>
              <a:t>48 %</a:t>
            </a:r>
            <a:endParaRPr lang="ar-EG" dirty="0"/>
          </a:p>
        </p:txBody>
      </p:sp>
      <p:sp>
        <p:nvSpPr>
          <p:cNvPr id="20" name="TextBox 19"/>
          <p:cNvSpPr txBox="1"/>
          <p:nvPr/>
        </p:nvSpPr>
        <p:spPr>
          <a:xfrm>
            <a:off x="4552950" y="3633231"/>
            <a:ext cx="1054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dirty="0" smtClean="0"/>
              <a:t>1 %</a:t>
            </a:r>
            <a:endParaRPr lang="ar-EG" dirty="0"/>
          </a:p>
        </p:txBody>
      </p:sp>
      <p:sp>
        <p:nvSpPr>
          <p:cNvPr id="21" name="TextBox 20"/>
          <p:cNvSpPr txBox="1"/>
          <p:nvPr/>
        </p:nvSpPr>
        <p:spPr>
          <a:xfrm>
            <a:off x="330200" y="4118064"/>
            <a:ext cx="861060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EG" dirty="0" smtClean="0"/>
              <a:t>وجد انه عند إذابة سكر ألفا – </a:t>
            </a:r>
            <a:r>
              <a:rPr lang="en-US" dirty="0" smtClean="0"/>
              <a:t>D</a:t>
            </a:r>
            <a:r>
              <a:rPr lang="ar-EG" dirty="0" smtClean="0"/>
              <a:t>-جلوكوز </a:t>
            </a:r>
            <a:r>
              <a:rPr lang="ar-EG" dirty="0" err="1" smtClean="0"/>
              <a:t>فى</a:t>
            </a:r>
            <a:r>
              <a:rPr lang="ar-EG" dirty="0" smtClean="0"/>
              <a:t> الماء فأنه يقل دورانه </a:t>
            </a:r>
            <a:r>
              <a:rPr lang="ar-EG" dirty="0" err="1" smtClean="0"/>
              <a:t>النوعى</a:t>
            </a:r>
            <a:r>
              <a:rPr lang="ar-EG" dirty="0" smtClean="0"/>
              <a:t> تدريجياً من +112 الى قيمة +52.5 – بينما وجد ان الدوران </a:t>
            </a:r>
            <a:r>
              <a:rPr lang="ar-EG" dirty="0" err="1" smtClean="0"/>
              <a:t>النوعى</a:t>
            </a:r>
            <a:r>
              <a:rPr lang="ar-EG" dirty="0" smtClean="0"/>
              <a:t> لمحلول البيتا </a:t>
            </a:r>
            <a:r>
              <a:rPr lang="ar-EG" dirty="0" err="1" smtClean="0"/>
              <a:t>فى</a:t>
            </a:r>
            <a:r>
              <a:rPr lang="ar-EG" dirty="0" smtClean="0"/>
              <a:t> الماء يرتفع تدريجياً من +19 الى 52.5.</a:t>
            </a:r>
          </a:p>
          <a:p>
            <a:pPr algn="just" rtl="1"/>
            <a:r>
              <a:rPr lang="ar-EG" dirty="0" smtClean="0"/>
              <a:t>وبذلك </a:t>
            </a:r>
            <a:r>
              <a:rPr lang="ar-EG" dirty="0" err="1" smtClean="0"/>
              <a:t>فاننا</a:t>
            </a:r>
            <a:r>
              <a:rPr lang="ar-EG" dirty="0" smtClean="0"/>
              <a:t> نجد ان الدوران </a:t>
            </a:r>
            <a:r>
              <a:rPr lang="ar-EG" dirty="0" err="1" smtClean="0"/>
              <a:t>النوعى</a:t>
            </a:r>
            <a:r>
              <a:rPr lang="ar-EG" dirty="0" smtClean="0"/>
              <a:t> للجلوكوز 52.5 يعبر عن مخلوط من الـ ألفا والبيتا- جلوكوز </a:t>
            </a:r>
            <a:r>
              <a:rPr lang="ar-EG" dirty="0" err="1" smtClean="0"/>
              <a:t>فى</a:t>
            </a:r>
            <a:r>
              <a:rPr lang="ar-EG" dirty="0" smtClean="0"/>
              <a:t> حالة اتزان مع كمية صغيرة جداً من </a:t>
            </a:r>
            <a:r>
              <a:rPr lang="ar-EG" dirty="0" err="1" smtClean="0"/>
              <a:t>الالدهيد</a:t>
            </a:r>
            <a:r>
              <a:rPr lang="ar-EG" dirty="0" smtClean="0"/>
              <a:t> ذو السلسلة المفتوحة (حوالى 1%). 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16055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ography report presentation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Century Gothic"/>
        <a:ea typeface=""/>
        <a:cs typeface="Times New Roman"/>
      </a:majorFont>
      <a:minorFont>
        <a:latin typeface="Century Gothic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Biography report presentation</Template>
  <TotalTime>250</TotalTime>
  <Words>1590</Words>
  <Application>Microsoft Office PowerPoint</Application>
  <PresentationFormat>On-screen Show (4:3)</PresentationFormat>
  <Paragraphs>149</Paragraphs>
  <Slides>13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Biography report presentation</vt:lpstr>
      <vt:lpstr>ChemSketch</vt:lpstr>
      <vt:lpstr>كربوهيدرات لطلاب  الفرقة الرابعة اساسى علوم المحاضرة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Wld-Otiba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and times  of Coretta Scott King</dc:title>
  <dc:creator>PC</dc:creator>
  <cp:lastModifiedBy>PC</cp:lastModifiedBy>
  <cp:revision>143</cp:revision>
  <cp:lastPrinted>1601-01-01T00:00:00Z</cp:lastPrinted>
  <dcterms:created xsi:type="dcterms:W3CDTF">2020-03-26T07:09:13Z</dcterms:created>
  <dcterms:modified xsi:type="dcterms:W3CDTF">2020-03-26T20:53:11Z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TC101030671033</vt:lpwstr>
  </property>
</Properties>
</file>